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elegraf" charset="1" panose="00000500000000000000"/>
      <p:regular r:id="rId22"/>
    </p:embeddedFont>
    <p:embeddedFont>
      <p:font typeface="Helveticish" charset="1" panose="020B0604020202020204"/>
      <p:regular r:id="rId23"/>
    </p:embeddedFont>
    <p:embeddedFont>
      <p:font typeface="Helveticish Bold" charset="1" panose="020B0704020202020204"/>
      <p:regular r:id="rId24"/>
    </p:embeddedFont>
    <p:embeddedFont>
      <p:font typeface="Poppins Bold" charset="1" panose="00000800000000000000"/>
      <p:regular r:id="rId25"/>
    </p:embeddedFont>
    <p:embeddedFont>
      <p:font typeface="Telegraf Bold" charset="1" panose="00000800000000000000"/>
      <p:regular r:id="rId26"/>
    </p:embeddedFont>
    <p:embeddedFont>
      <p:font typeface="Open Sans Bold" charset="1" panose="020B0806030504020204"/>
      <p:regular r:id="rId27"/>
    </p:embeddedFont>
    <p:embeddedFont>
      <p:font typeface="Bree Serif" charset="1" panose="02000503040000020004"/>
      <p:regular r:id="rId28"/>
    </p:embeddedFont>
    <p:embeddedFont>
      <p:font typeface="Open Sans" charset="1" panose="020B0606030504020204"/>
      <p:regular r:id="rId29"/>
    </p:embeddedFont>
    <p:embeddedFont>
      <p:font typeface="Poppins" charset="1" panose="00000500000000000000"/>
      <p:regular r:id="rId30"/>
    </p:embeddedFont>
    <p:embeddedFont>
      <p:font typeface="Poetsen" charset="1" panose="020108030300000D02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559877" y="102609"/>
            <a:ext cx="3400661" cy="1028700"/>
          </a:xfrm>
          <a:custGeom>
            <a:avLst/>
            <a:gdLst/>
            <a:ahLst/>
            <a:cxnLst/>
            <a:rect r="r" b="b" t="t" l="l"/>
            <a:pathLst>
              <a:path h="1028700" w="3400661">
                <a:moveTo>
                  <a:pt x="0" y="0"/>
                </a:moveTo>
                <a:lnTo>
                  <a:pt x="3400661" y="0"/>
                </a:lnTo>
                <a:lnTo>
                  <a:pt x="3400661" y="1028700"/>
                </a:lnTo>
                <a:lnTo>
                  <a:pt x="0" y="1028700"/>
                </a:lnTo>
                <a:lnTo>
                  <a:pt x="0" y="0"/>
                </a:lnTo>
                <a:close/>
              </a:path>
            </a:pathLst>
          </a:custGeom>
          <a:blipFill>
            <a:blip r:embed="rId3"/>
            <a:stretch>
              <a:fillRect l="0" t="0" r="0" b="0"/>
            </a:stretch>
          </a:blipFill>
        </p:spPr>
      </p:sp>
      <p:grpSp>
        <p:nvGrpSpPr>
          <p:cNvPr name="Group 4" id="4"/>
          <p:cNvGrpSpPr/>
          <p:nvPr/>
        </p:nvGrpSpPr>
        <p:grpSpPr>
          <a:xfrm rot="0">
            <a:off x="2801309" y="3984643"/>
            <a:ext cx="12685382" cy="2317714"/>
            <a:chOff x="0" y="0"/>
            <a:chExt cx="16913843" cy="3090285"/>
          </a:xfrm>
        </p:grpSpPr>
        <p:sp>
          <p:nvSpPr>
            <p:cNvPr name="TextBox 5" id="5"/>
            <p:cNvSpPr txBox="true"/>
            <p:nvPr/>
          </p:nvSpPr>
          <p:spPr>
            <a:xfrm rot="0">
              <a:off x="0" y="76200"/>
              <a:ext cx="16913843" cy="1951567"/>
            </a:xfrm>
            <a:prstGeom prst="rect">
              <a:avLst/>
            </a:prstGeom>
          </p:spPr>
          <p:txBody>
            <a:bodyPr anchor="t" rtlCol="false" tIns="0" lIns="0" bIns="0" rIns="0">
              <a:spAutoFit/>
            </a:bodyPr>
            <a:lstStyle/>
            <a:p>
              <a:pPr algn="ctr">
                <a:lnSpc>
                  <a:spcPts val="10000"/>
                </a:lnSpc>
              </a:pPr>
              <a:r>
                <a:rPr lang="en-US" sz="10000">
                  <a:solidFill>
                    <a:srgbClr val="FFFFFF"/>
                  </a:solidFill>
                  <a:latin typeface="Telegraf"/>
                  <a:ea typeface="Telegraf"/>
                  <a:cs typeface="Telegraf"/>
                  <a:sym typeface="Telegraf"/>
                </a:rPr>
                <a:t>Titanic Data Analysis</a:t>
              </a:r>
            </a:p>
          </p:txBody>
        </p:sp>
        <p:sp>
          <p:nvSpPr>
            <p:cNvPr name="TextBox 6" id="6"/>
            <p:cNvSpPr txBox="true"/>
            <p:nvPr/>
          </p:nvSpPr>
          <p:spPr>
            <a:xfrm rot="0">
              <a:off x="533054" y="2404485"/>
              <a:ext cx="15847734" cy="685800"/>
            </a:xfrm>
            <a:prstGeom prst="rect">
              <a:avLst/>
            </a:prstGeom>
          </p:spPr>
          <p:txBody>
            <a:bodyPr anchor="t" rtlCol="false" tIns="0" lIns="0" bIns="0" rIns="0">
              <a:spAutoFit/>
            </a:bodyPr>
            <a:lstStyle/>
            <a:p>
              <a:pPr algn="ctr">
                <a:lnSpc>
                  <a:spcPts val="4200"/>
                </a:lnSpc>
                <a:spcBef>
                  <a:spcPct val="0"/>
                </a:spcBef>
              </a:pPr>
              <a:r>
                <a:rPr lang="en-US" sz="3000" spc="60">
                  <a:solidFill>
                    <a:srgbClr val="4BAF82"/>
                  </a:solidFill>
                  <a:latin typeface="Helveticish"/>
                  <a:ea typeface="Helveticish"/>
                  <a:cs typeface="Helveticish"/>
                  <a:sym typeface="Helveticish"/>
                </a:rPr>
                <a:t>Presented by Kristian Tupado Naibaho</a:t>
              </a:r>
            </a:p>
          </p:txBody>
        </p:sp>
      </p:grpSp>
      <p:sp>
        <p:nvSpPr>
          <p:cNvPr name="TextBox 7" id="7"/>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01</a:t>
            </a:r>
          </a:p>
        </p:txBody>
      </p:sp>
      <p:sp>
        <p:nvSpPr>
          <p:cNvPr name="TextBox 8" id="8"/>
          <p:cNvSpPr txBox="true"/>
          <p:nvPr/>
        </p:nvSpPr>
        <p:spPr>
          <a:xfrm rot="0">
            <a:off x="14905335" y="1074159"/>
            <a:ext cx="2709744" cy="415290"/>
          </a:xfrm>
          <a:prstGeom prst="rect">
            <a:avLst/>
          </a:prstGeom>
        </p:spPr>
        <p:txBody>
          <a:bodyPr anchor="t" rtlCol="false" tIns="0" lIns="0" bIns="0" rIns="0">
            <a:spAutoFit/>
          </a:bodyPr>
          <a:lstStyle/>
          <a:p>
            <a:pPr algn="ctr">
              <a:lnSpc>
                <a:spcPts val="3359"/>
              </a:lnSpc>
              <a:spcBef>
                <a:spcPct val="0"/>
              </a:spcBef>
            </a:pPr>
            <a:r>
              <a:rPr lang="en-US" b="true" sz="2399">
                <a:solidFill>
                  <a:srgbClr val="FFFFFF"/>
                </a:solidFill>
                <a:latin typeface="Helveticish Bold"/>
                <a:ea typeface="Helveticish Bold"/>
                <a:cs typeface="Helveticish Bold"/>
                <a:sym typeface="Helveticish Bold"/>
              </a:rPr>
              <a:t>Digital Skill Fair 32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0" y="-6646"/>
            <a:ext cx="18288000" cy="1320933"/>
          </a:xfrm>
          <a:prstGeom prst="rect">
            <a:avLst/>
          </a:prstGeom>
          <a:solidFill>
            <a:srgbClr val="4BAF82"/>
          </a:solidFill>
        </p:spPr>
      </p:sp>
      <p:sp>
        <p:nvSpPr>
          <p:cNvPr name="Freeform 4" id="4"/>
          <p:cNvSpPr/>
          <p:nvPr/>
        </p:nvSpPr>
        <p:spPr>
          <a:xfrm flipH="false" flipV="false" rot="0">
            <a:off x="228520" y="4072943"/>
            <a:ext cx="11301259" cy="1497417"/>
          </a:xfrm>
          <a:custGeom>
            <a:avLst/>
            <a:gdLst/>
            <a:ahLst/>
            <a:cxnLst/>
            <a:rect r="r" b="b" t="t" l="l"/>
            <a:pathLst>
              <a:path h="1497417" w="11301259">
                <a:moveTo>
                  <a:pt x="0" y="0"/>
                </a:moveTo>
                <a:lnTo>
                  <a:pt x="11301259" y="0"/>
                </a:lnTo>
                <a:lnTo>
                  <a:pt x="11301259" y="1497417"/>
                </a:lnTo>
                <a:lnTo>
                  <a:pt x="0" y="1497417"/>
                </a:lnTo>
                <a:lnTo>
                  <a:pt x="0" y="0"/>
                </a:lnTo>
                <a:close/>
              </a:path>
            </a:pathLst>
          </a:custGeom>
          <a:blipFill>
            <a:blip r:embed="rId3"/>
            <a:stretch>
              <a:fillRect l="0" t="0" r="0" b="0"/>
            </a:stretch>
          </a:blipFill>
        </p:spPr>
      </p:sp>
      <p:sp>
        <p:nvSpPr>
          <p:cNvPr name="Freeform 5" id="5"/>
          <p:cNvSpPr/>
          <p:nvPr/>
        </p:nvSpPr>
        <p:spPr>
          <a:xfrm flipH="false" flipV="false" rot="0">
            <a:off x="228520" y="1314288"/>
            <a:ext cx="11301259" cy="1991847"/>
          </a:xfrm>
          <a:custGeom>
            <a:avLst/>
            <a:gdLst/>
            <a:ahLst/>
            <a:cxnLst/>
            <a:rect r="r" b="b" t="t" l="l"/>
            <a:pathLst>
              <a:path h="1991847" w="11301259">
                <a:moveTo>
                  <a:pt x="0" y="0"/>
                </a:moveTo>
                <a:lnTo>
                  <a:pt x="11301259" y="0"/>
                </a:lnTo>
                <a:lnTo>
                  <a:pt x="11301259" y="1991847"/>
                </a:lnTo>
                <a:lnTo>
                  <a:pt x="0" y="1991847"/>
                </a:lnTo>
                <a:lnTo>
                  <a:pt x="0" y="0"/>
                </a:lnTo>
                <a:close/>
              </a:path>
            </a:pathLst>
          </a:custGeom>
          <a:blipFill>
            <a:blip r:embed="rId4"/>
            <a:stretch>
              <a:fillRect l="0" t="0" r="0" b="0"/>
            </a:stretch>
          </a:blipFill>
        </p:spPr>
      </p:sp>
      <p:sp>
        <p:nvSpPr>
          <p:cNvPr name="Freeform 6" id="6"/>
          <p:cNvSpPr/>
          <p:nvPr/>
        </p:nvSpPr>
        <p:spPr>
          <a:xfrm flipH="false" flipV="false" rot="0">
            <a:off x="228520" y="6341885"/>
            <a:ext cx="6886176" cy="2624384"/>
          </a:xfrm>
          <a:custGeom>
            <a:avLst/>
            <a:gdLst/>
            <a:ahLst/>
            <a:cxnLst/>
            <a:rect r="r" b="b" t="t" l="l"/>
            <a:pathLst>
              <a:path h="2624384" w="6886176">
                <a:moveTo>
                  <a:pt x="0" y="0"/>
                </a:moveTo>
                <a:lnTo>
                  <a:pt x="6886176" y="0"/>
                </a:lnTo>
                <a:lnTo>
                  <a:pt x="6886176" y="2624384"/>
                </a:lnTo>
                <a:lnTo>
                  <a:pt x="0" y="2624384"/>
                </a:lnTo>
                <a:lnTo>
                  <a:pt x="0" y="0"/>
                </a:lnTo>
                <a:close/>
              </a:path>
            </a:pathLst>
          </a:custGeom>
          <a:blipFill>
            <a:blip r:embed="rId5"/>
            <a:stretch>
              <a:fillRect l="0" t="0" r="0" b="-107122"/>
            </a:stretch>
          </a:blipFill>
        </p:spPr>
      </p:sp>
      <p:sp>
        <p:nvSpPr>
          <p:cNvPr name="Freeform 7" id="7"/>
          <p:cNvSpPr/>
          <p:nvPr/>
        </p:nvSpPr>
        <p:spPr>
          <a:xfrm flipH="false" flipV="false" rot="-1235624">
            <a:off x="11388872" y="3273841"/>
            <a:ext cx="913225" cy="1413114"/>
          </a:xfrm>
          <a:custGeom>
            <a:avLst/>
            <a:gdLst/>
            <a:ahLst/>
            <a:cxnLst/>
            <a:rect r="r" b="b" t="t" l="l"/>
            <a:pathLst>
              <a:path h="1413114" w="913225">
                <a:moveTo>
                  <a:pt x="0" y="0"/>
                </a:moveTo>
                <a:lnTo>
                  <a:pt x="913225" y="0"/>
                </a:lnTo>
                <a:lnTo>
                  <a:pt x="913225" y="1413114"/>
                </a:lnTo>
                <a:lnTo>
                  <a:pt x="0" y="14131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rnd">
            <a:noFill/>
            <a:prstDash val="sysDot"/>
            <a:round/>
          </a:ln>
        </p:spPr>
      </p:sp>
      <p:sp>
        <p:nvSpPr>
          <p:cNvPr name="TextBox 8" id="8"/>
          <p:cNvSpPr txBox="true"/>
          <p:nvPr/>
        </p:nvSpPr>
        <p:spPr>
          <a:xfrm rot="0">
            <a:off x="5014842" y="162648"/>
            <a:ext cx="7596307"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FEATURE ENGINEERING</a:t>
            </a:r>
          </a:p>
        </p:txBody>
      </p:sp>
      <p:sp>
        <p:nvSpPr>
          <p:cNvPr name="Freeform 9" id="9"/>
          <p:cNvSpPr/>
          <p:nvPr/>
        </p:nvSpPr>
        <p:spPr>
          <a:xfrm flipH="false" flipV="false" rot="-1235624">
            <a:off x="6945789" y="5635328"/>
            <a:ext cx="913225" cy="1413114"/>
          </a:xfrm>
          <a:custGeom>
            <a:avLst/>
            <a:gdLst/>
            <a:ahLst/>
            <a:cxnLst/>
            <a:rect r="r" b="b" t="t" l="l"/>
            <a:pathLst>
              <a:path h="1413114" w="913225">
                <a:moveTo>
                  <a:pt x="0" y="0"/>
                </a:moveTo>
                <a:lnTo>
                  <a:pt x="913225" y="0"/>
                </a:lnTo>
                <a:lnTo>
                  <a:pt x="913225" y="1413114"/>
                </a:lnTo>
                <a:lnTo>
                  <a:pt x="0" y="14131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rnd">
            <a:noFill/>
            <a:prstDash val="sysDot"/>
            <a:round/>
          </a:ln>
        </p:spPr>
      </p:sp>
      <p:sp>
        <p:nvSpPr>
          <p:cNvPr name="TextBox 10" id="10"/>
          <p:cNvSpPr txBox="true"/>
          <p:nvPr/>
        </p:nvSpPr>
        <p:spPr>
          <a:xfrm rot="0">
            <a:off x="12376603" y="2094680"/>
            <a:ext cx="5766557" cy="3358515"/>
          </a:xfrm>
          <a:prstGeom prst="rect">
            <a:avLst/>
          </a:prstGeom>
        </p:spPr>
        <p:txBody>
          <a:bodyPr anchor="t" rtlCol="false" tIns="0" lIns="0" bIns="0" rIns="0">
            <a:spAutoFit/>
          </a:bodyPr>
          <a:lstStyle/>
          <a:p>
            <a:pPr algn="just">
              <a:lnSpc>
                <a:spcPts val="3359"/>
              </a:lnSpc>
              <a:spcBef>
                <a:spcPct val="0"/>
              </a:spcBef>
            </a:pPr>
            <a:r>
              <a:rPr lang="en-US" b="true" sz="2400">
                <a:solidFill>
                  <a:srgbClr val="FFFFFF"/>
                </a:solidFill>
                <a:latin typeface="Poppins Bold"/>
                <a:ea typeface="Poppins Bold"/>
                <a:cs typeface="Poppins Bold"/>
                <a:sym typeface="Poppins Bold"/>
              </a:rPr>
              <a:t>Label Encoder</a:t>
            </a:r>
            <a:r>
              <a:rPr lang="en-US" sz="2400">
                <a:solidFill>
                  <a:srgbClr val="FFFFFF"/>
                </a:solidFill>
                <a:latin typeface="Poppins"/>
                <a:ea typeface="Poppins"/>
                <a:cs typeface="Poppins"/>
                <a:sym typeface="Poppins"/>
              </a:rPr>
              <a:t> is used to convert categorical data into numeric data types. For example, it converts the variable “Gender” to 0 for “Male” and 1 for “Female,” and it assigns numbers to each category in the “Embarked” variable based on the embarkation ports.</a:t>
            </a:r>
          </a:p>
        </p:txBody>
      </p:sp>
      <p:sp>
        <p:nvSpPr>
          <p:cNvPr name="TextBox 11" id="11"/>
          <p:cNvSpPr txBox="true"/>
          <p:nvPr/>
        </p:nvSpPr>
        <p:spPr>
          <a:xfrm rot="0">
            <a:off x="8337205" y="6779682"/>
            <a:ext cx="8547888" cy="1682115"/>
          </a:xfrm>
          <a:prstGeom prst="rect">
            <a:avLst/>
          </a:prstGeom>
        </p:spPr>
        <p:txBody>
          <a:bodyPr anchor="t" rtlCol="false" tIns="0" lIns="0" bIns="0" rIns="0">
            <a:spAutoFit/>
          </a:bodyPr>
          <a:lstStyle/>
          <a:p>
            <a:pPr algn="just">
              <a:lnSpc>
                <a:spcPts val="3360"/>
              </a:lnSpc>
              <a:spcBef>
                <a:spcPct val="0"/>
              </a:spcBef>
            </a:pPr>
            <a:r>
              <a:rPr lang="en-US" b="true" sz="2400">
                <a:solidFill>
                  <a:srgbClr val="FFFFFF"/>
                </a:solidFill>
                <a:latin typeface="Poppins Bold"/>
                <a:ea typeface="Poppins Bold"/>
                <a:cs typeface="Poppins Bold"/>
                <a:sym typeface="Poppins Bold"/>
              </a:rPr>
              <a:t>Standardization/Scaling</a:t>
            </a:r>
            <a:r>
              <a:rPr lang="en-US" sz="2400">
                <a:solidFill>
                  <a:srgbClr val="FFFFFF"/>
                </a:solidFill>
                <a:latin typeface="Poppins"/>
                <a:ea typeface="Poppins"/>
                <a:cs typeface="Poppins"/>
                <a:sym typeface="Poppins"/>
              </a:rPr>
              <a:t> is performed for models like KNN and XGBoost to ensure that all features contribute equally to the distance calculations and model performance.</a:t>
            </a:r>
          </a:p>
        </p:txBody>
      </p:sp>
      <p:sp>
        <p:nvSpPr>
          <p:cNvPr name="TextBox 12" id="12"/>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028700" y="771525"/>
            <a:ext cx="7537884" cy="950470"/>
          </a:xfrm>
          <a:prstGeom prst="rect">
            <a:avLst/>
          </a:prstGeom>
        </p:spPr>
        <p:txBody>
          <a:bodyPr anchor="t" rtlCol="false" tIns="0" lIns="0" bIns="0" rIns="0">
            <a:spAutoFit/>
          </a:bodyPr>
          <a:lstStyle/>
          <a:p>
            <a:pPr algn="l">
              <a:lnSpc>
                <a:spcPts val="7635"/>
              </a:lnSpc>
            </a:pPr>
            <a:r>
              <a:rPr lang="en-US" sz="4599" u="sng">
                <a:solidFill>
                  <a:srgbClr val="4BAF82"/>
                </a:solidFill>
                <a:latin typeface="Telegraf"/>
                <a:ea typeface="Telegraf"/>
                <a:cs typeface="Telegraf"/>
                <a:sym typeface="Telegraf"/>
              </a:rPr>
              <a:t>RANDOM FOREST</a:t>
            </a:r>
          </a:p>
        </p:txBody>
      </p:sp>
      <p:sp>
        <p:nvSpPr>
          <p:cNvPr name="TextBox 4" id="4"/>
          <p:cNvSpPr txBox="true"/>
          <p:nvPr/>
        </p:nvSpPr>
        <p:spPr>
          <a:xfrm rot="0">
            <a:off x="10489994" y="4886325"/>
            <a:ext cx="3262409" cy="950470"/>
          </a:xfrm>
          <a:prstGeom prst="rect">
            <a:avLst/>
          </a:prstGeom>
        </p:spPr>
        <p:txBody>
          <a:bodyPr anchor="t" rtlCol="false" tIns="0" lIns="0" bIns="0" rIns="0">
            <a:spAutoFit/>
          </a:bodyPr>
          <a:lstStyle/>
          <a:p>
            <a:pPr algn="l">
              <a:lnSpc>
                <a:spcPts val="7635"/>
              </a:lnSpc>
            </a:pPr>
            <a:r>
              <a:rPr lang="en-US" sz="4599" u="sng">
                <a:solidFill>
                  <a:srgbClr val="4BAF82"/>
                </a:solidFill>
                <a:latin typeface="Telegraf"/>
                <a:ea typeface="Telegraf"/>
                <a:cs typeface="Telegraf"/>
                <a:sym typeface="Telegraf"/>
              </a:rPr>
              <a:t>XGBOOST</a:t>
            </a:r>
          </a:p>
        </p:txBody>
      </p:sp>
      <p:sp>
        <p:nvSpPr>
          <p:cNvPr name="TextBox 5" id="5"/>
          <p:cNvSpPr txBox="true"/>
          <p:nvPr/>
        </p:nvSpPr>
        <p:spPr>
          <a:xfrm rot="0">
            <a:off x="1028700" y="4886325"/>
            <a:ext cx="8889486" cy="950470"/>
          </a:xfrm>
          <a:prstGeom prst="rect">
            <a:avLst/>
          </a:prstGeom>
        </p:spPr>
        <p:txBody>
          <a:bodyPr anchor="t" rtlCol="false" tIns="0" lIns="0" bIns="0" rIns="0">
            <a:spAutoFit/>
          </a:bodyPr>
          <a:lstStyle/>
          <a:p>
            <a:pPr algn="l">
              <a:lnSpc>
                <a:spcPts val="7635"/>
              </a:lnSpc>
            </a:pPr>
            <a:r>
              <a:rPr lang="en-US" sz="4599" u="sng">
                <a:solidFill>
                  <a:srgbClr val="4BAF82"/>
                </a:solidFill>
                <a:latin typeface="Telegraf"/>
                <a:ea typeface="Telegraf"/>
                <a:cs typeface="Telegraf"/>
                <a:sym typeface="Telegraf"/>
              </a:rPr>
              <a:t>K-NEAREST NEIGHBORS (KNN)</a:t>
            </a:r>
          </a:p>
        </p:txBody>
      </p:sp>
      <p:sp>
        <p:nvSpPr>
          <p:cNvPr name="TextBox 6" id="6"/>
          <p:cNvSpPr txBox="true"/>
          <p:nvPr/>
        </p:nvSpPr>
        <p:spPr>
          <a:xfrm rot="0">
            <a:off x="10489994" y="771525"/>
            <a:ext cx="5138102" cy="950470"/>
          </a:xfrm>
          <a:prstGeom prst="rect">
            <a:avLst/>
          </a:prstGeom>
        </p:spPr>
        <p:txBody>
          <a:bodyPr anchor="t" rtlCol="false" tIns="0" lIns="0" bIns="0" rIns="0">
            <a:spAutoFit/>
          </a:bodyPr>
          <a:lstStyle/>
          <a:p>
            <a:pPr algn="l">
              <a:lnSpc>
                <a:spcPts val="7635"/>
              </a:lnSpc>
            </a:pPr>
            <a:r>
              <a:rPr lang="en-US" sz="4599" u="sng">
                <a:solidFill>
                  <a:srgbClr val="4BAF82"/>
                </a:solidFill>
                <a:latin typeface="Telegraf"/>
                <a:ea typeface="Telegraf"/>
                <a:cs typeface="Telegraf"/>
                <a:sym typeface="Telegraf"/>
              </a:rPr>
              <a:t>DECISION TREE</a:t>
            </a:r>
          </a:p>
        </p:txBody>
      </p:sp>
      <p:sp>
        <p:nvSpPr>
          <p:cNvPr name="AutoShape 7" id="7"/>
          <p:cNvSpPr/>
          <p:nvPr/>
        </p:nvSpPr>
        <p:spPr>
          <a:xfrm rot="0">
            <a:off x="0" y="8722879"/>
            <a:ext cx="18288000" cy="1564121"/>
          </a:xfrm>
          <a:prstGeom prst="rect">
            <a:avLst/>
          </a:prstGeom>
          <a:solidFill>
            <a:srgbClr val="4BAF82"/>
          </a:solidFill>
        </p:spPr>
      </p:sp>
      <p:sp>
        <p:nvSpPr>
          <p:cNvPr name="TextBox 8" id="8"/>
          <p:cNvSpPr txBox="true"/>
          <p:nvPr/>
        </p:nvSpPr>
        <p:spPr>
          <a:xfrm rot="0">
            <a:off x="6360200" y="9013767"/>
            <a:ext cx="5567601"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DATA MODELING</a:t>
            </a:r>
          </a:p>
        </p:txBody>
      </p:sp>
      <p:sp>
        <p:nvSpPr>
          <p:cNvPr name="TextBox 9" id="9"/>
          <p:cNvSpPr txBox="true"/>
          <p:nvPr/>
        </p:nvSpPr>
        <p:spPr>
          <a:xfrm rot="0">
            <a:off x="1028700" y="1683895"/>
            <a:ext cx="8596955" cy="2491740"/>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Open Sans"/>
                <a:ea typeface="Open Sans"/>
                <a:cs typeface="Open Sans"/>
                <a:sym typeface="Open Sans"/>
              </a:rPr>
              <a:t>Random Forest is an ensemble learning method that constructs multiple decision trees during training and outputs the mode of their predictions for classification tasks. It reduces the risk of overfitting and improves accuracy by averaging the results from many trees, making it robust to noise and variance in the data.</a:t>
            </a:r>
          </a:p>
        </p:txBody>
      </p:sp>
      <p:sp>
        <p:nvSpPr>
          <p:cNvPr name="TextBox 10" id="10"/>
          <p:cNvSpPr txBox="true"/>
          <p:nvPr/>
        </p:nvSpPr>
        <p:spPr>
          <a:xfrm rot="0">
            <a:off x="10454951" y="1859689"/>
            <a:ext cx="7651913" cy="2072640"/>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Open Sans"/>
                <a:ea typeface="Open Sans"/>
                <a:cs typeface="Open Sans"/>
                <a:sym typeface="Open Sans"/>
              </a:rPr>
              <a:t>A Decision Tree is a model that makes decisions based on a series of questions about the features of the data. It splits the data into branches based on the answers to these questions, leading to a final prediction at the leaves.</a:t>
            </a:r>
          </a:p>
        </p:txBody>
      </p:sp>
      <p:sp>
        <p:nvSpPr>
          <p:cNvPr name="TextBox 11" id="11"/>
          <p:cNvSpPr txBox="true"/>
          <p:nvPr/>
        </p:nvSpPr>
        <p:spPr>
          <a:xfrm rot="0">
            <a:off x="1028700" y="5987006"/>
            <a:ext cx="8596955" cy="2091690"/>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Helveticish"/>
                <a:ea typeface="Helveticish"/>
                <a:cs typeface="Helveticish"/>
                <a:sym typeface="Helveticish"/>
              </a:rPr>
              <a:t>KNN is a classification algorithm that determines the category of a data point based on the classes of its nearest neighbors in the feature space. It looks at a specified number (k) of closest data points and assigns the majority class among them to the new point.</a:t>
            </a:r>
          </a:p>
        </p:txBody>
      </p:sp>
      <p:sp>
        <p:nvSpPr>
          <p:cNvPr name="TextBox 12" id="12"/>
          <p:cNvSpPr txBox="true"/>
          <p:nvPr/>
        </p:nvSpPr>
        <p:spPr>
          <a:xfrm rot="0">
            <a:off x="10489994" y="5951095"/>
            <a:ext cx="7616870" cy="2091690"/>
          </a:xfrm>
          <a:prstGeom prst="rect">
            <a:avLst/>
          </a:prstGeom>
        </p:spPr>
        <p:txBody>
          <a:bodyPr anchor="t" rtlCol="false" tIns="0" lIns="0" bIns="0" rIns="0">
            <a:spAutoFit/>
          </a:bodyPr>
          <a:lstStyle/>
          <a:p>
            <a:pPr algn="l">
              <a:lnSpc>
                <a:spcPts val="3359"/>
              </a:lnSpc>
              <a:spcBef>
                <a:spcPct val="0"/>
              </a:spcBef>
            </a:pPr>
            <a:r>
              <a:rPr lang="en-US" sz="2399">
                <a:solidFill>
                  <a:srgbClr val="FFFFFF"/>
                </a:solidFill>
                <a:latin typeface="Helveticish"/>
                <a:ea typeface="Helveticish"/>
                <a:cs typeface="Helveticish"/>
                <a:sym typeface="Helveticish"/>
              </a:rPr>
              <a:t>XGBoost (Extreme Gradient Boosting) is a powerful machine learning algorithm that builds an ensemble of decision trees through a boosting process. It combines the predictions of several weak models to produce a strong model, optimizing for both speed and accuracy. </a:t>
            </a:r>
          </a:p>
        </p:txBody>
      </p:sp>
      <p:sp>
        <p:nvSpPr>
          <p:cNvPr name="TextBox 13" id="13"/>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0" y="-6646"/>
            <a:ext cx="18288000" cy="1320933"/>
          </a:xfrm>
          <a:prstGeom prst="rect">
            <a:avLst/>
          </a:prstGeom>
          <a:solidFill>
            <a:srgbClr val="4BAF82"/>
          </a:solidFill>
        </p:spPr>
      </p:sp>
      <p:sp>
        <p:nvSpPr>
          <p:cNvPr name="Freeform 4" id="4"/>
          <p:cNvSpPr/>
          <p:nvPr/>
        </p:nvSpPr>
        <p:spPr>
          <a:xfrm flipH="false" flipV="false" rot="0">
            <a:off x="339107" y="2549507"/>
            <a:ext cx="6911870" cy="2686336"/>
          </a:xfrm>
          <a:custGeom>
            <a:avLst/>
            <a:gdLst/>
            <a:ahLst/>
            <a:cxnLst/>
            <a:rect r="r" b="b" t="t" l="l"/>
            <a:pathLst>
              <a:path h="2686336" w="6911870">
                <a:moveTo>
                  <a:pt x="0" y="0"/>
                </a:moveTo>
                <a:lnTo>
                  <a:pt x="6911870" y="0"/>
                </a:lnTo>
                <a:lnTo>
                  <a:pt x="6911870" y="2686336"/>
                </a:lnTo>
                <a:lnTo>
                  <a:pt x="0" y="2686336"/>
                </a:lnTo>
                <a:lnTo>
                  <a:pt x="0" y="0"/>
                </a:lnTo>
                <a:close/>
              </a:path>
            </a:pathLst>
          </a:custGeom>
          <a:blipFill>
            <a:blip r:embed="rId3"/>
            <a:stretch>
              <a:fillRect l="0" t="0" r="0" b="0"/>
            </a:stretch>
          </a:blipFill>
        </p:spPr>
      </p:sp>
      <p:sp>
        <p:nvSpPr>
          <p:cNvPr name="Freeform 5" id="5"/>
          <p:cNvSpPr/>
          <p:nvPr/>
        </p:nvSpPr>
        <p:spPr>
          <a:xfrm flipH="false" flipV="false" rot="0">
            <a:off x="10750116" y="2650738"/>
            <a:ext cx="6609485" cy="2585105"/>
          </a:xfrm>
          <a:custGeom>
            <a:avLst/>
            <a:gdLst/>
            <a:ahLst/>
            <a:cxnLst/>
            <a:rect r="r" b="b" t="t" l="l"/>
            <a:pathLst>
              <a:path h="2585105" w="6609485">
                <a:moveTo>
                  <a:pt x="0" y="0"/>
                </a:moveTo>
                <a:lnTo>
                  <a:pt x="6609484" y="0"/>
                </a:lnTo>
                <a:lnTo>
                  <a:pt x="6609484" y="2585105"/>
                </a:lnTo>
                <a:lnTo>
                  <a:pt x="0" y="2585105"/>
                </a:lnTo>
                <a:lnTo>
                  <a:pt x="0" y="0"/>
                </a:lnTo>
                <a:close/>
              </a:path>
            </a:pathLst>
          </a:custGeom>
          <a:blipFill>
            <a:blip r:embed="rId4"/>
            <a:stretch>
              <a:fillRect l="0" t="0" r="0" b="0"/>
            </a:stretch>
          </a:blipFill>
        </p:spPr>
      </p:sp>
      <p:sp>
        <p:nvSpPr>
          <p:cNvPr name="Freeform 6" id="6"/>
          <p:cNvSpPr/>
          <p:nvPr/>
        </p:nvSpPr>
        <p:spPr>
          <a:xfrm flipH="false" flipV="false" rot="0">
            <a:off x="978035" y="5576451"/>
            <a:ext cx="5237374" cy="4508232"/>
          </a:xfrm>
          <a:custGeom>
            <a:avLst/>
            <a:gdLst/>
            <a:ahLst/>
            <a:cxnLst/>
            <a:rect r="r" b="b" t="t" l="l"/>
            <a:pathLst>
              <a:path h="4508232" w="5237374">
                <a:moveTo>
                  <a:pt x="0" y="0"/>
                </a:moveTo>
                <a:lnTo>
                  <a:pt x="5237374" y="0"/>
                </a:lnTo>
                <a:lnTo>
                  <a:pt x="5237374" y="4508232"/>
                </a:lnTo>
                <a:lnTo>
                  <a:pt x="0" y="4508232"/>
                </a:lnTo>
                <a:lnTo>
                  <a:pt x="0" y="0"/>
                </a:lnTo>
                <a:close/>
              </a:path>
            </a:pathLst>
          </a:custGeom>
          <a:blipFill>
            <a:blip r:embed="rId5"/>
            <a:stretch>
              <a:fillRect l="0" t="0" r="0" b="0"/>
            </a:stretch>
          </a:blipFill>
        </p:spPr>
      </p:sp>
      <p:sp>
        <p:nvSpPr>
          <p:cNvPr name="Freeform 7" id="7"/>
          <p:cNvSpPr/>
          <p:nvPr/>
        </p:nvSpPr>
        <p:spPr>
          <a:xfrm flipH="false" flipV="false" rot="0">
            <a:off x="11373315" y="5576451"/>
            <a:ext cx="5363087" cy="4508232"/>
          </a:xfrm>
          <a:custGeom>
            <a:avLst/>
            <a:gdLst/>
            <a:ahLst/>
            <a:cxnLst/>
            <a:rect r="r" b="b" t="t" l="l"/>
            <a:pathLst>
              <a:path h="4508232" w="5363087">
                <a:moveTo>
                  <a:pt x="0" y="0"/>
                </a:moveTo>
                <a:lnTo>
                  <a:pt x="5363086" y="0"/>
                </a:lnTo>
                <a:lnTo>
                  <a:pt x="5363086" y="4508232"/>
                </a:lnTo>
                <a:lnTo>
                  <a:pt x="0" y="4508232"/>
                </a:lnTo>
                <a:lnTo>
                  <a:pt x="0" y="0"/>
                </a:lnTo>
                <a:close/>
              </a:path>
            </a:pathLst>
          </a:custGeom>
          <a:blipFill>
            <a:blip r:embed="rId6"/>
            <a:stretch>
              <a:fillRect l="0" t="0" r="0" b="0"/>
            </a:stretch>
          </a:blipFill>
        </p:spPr>
      </p:sp>
      <p:sp>
        <p:nvSpPr>
          <p:cNvPr name="Freeform 8" id="8"/>
          <p:cNvSpPr/>
          <p:nvPr/>
        </p:nvSpPr>
        <p:spPr>
          <a:xfrm flipH="false" flipV="false" rot="0">
            <a:off x="9258993" y="5773167"/>
            <a:ext cx="74815" cy="4114800"/>
          </a:xfrm>
          <a:custGeom>
            <a:avLst/>
            <a:gdLst/>
            <a:ahLst/>
            <a:cxnLst/>
            <a:rect r="r" b="b" t="t" l="l"/>
            <a:pathLst>
              <a:path h="4114800" w="74815">
                <a:moveTo>
                  <a:pt x="0" y="0"/>
                </a:moveTo>
                <a:lnTo>
                  <a:pt x="74814" y="0"/>
                </a:lnTo>
                <a:lnTo>
                  <a:pt x="7481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6215409" y="162648"/>
            <a:ext cx="5195173"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Model Accuracy</a:t>
            </a:r>
          </a:p>
        </p:txBody>
      </p:sp>
      <p:sp>
        <p:nvSpPr>
          <p:cNvPr name="TextBox 10" id="10"/>
          <p:cNvSpPr txBox="true"/>
          <p:nvPr/>
        </p:nvSpPr>
        <p:spPr>
          <a:xfrm rot="0">
            <a:off x="339107" y="1599036"/>
            <a:ext cx="7537884" cy="950470"/>
          </a:xfrm>
          <a:prstGeom prst="rect">
            <a:avLst/>
          </a:prstGeom>
        </p:spPr>
        <p:txBody>
          <a:bodyPr anchor="t" rtlCol="false" tIns="0" lIns="0" bIns="0" rIns="0">
            <a:spAutoFit/>
          </a:bodyPr>
          <a:lstStyle/>
          <a:p>
            <a:pPr algn="l">
              <a:lnSpc>
                <a:spcPts val="7635"/>
              </a:lnSpc>
            </a:pPr>
            <a:r>
              <a:rPr lang="en-US" sz="4599" u="sng">
                <a:solidFill>
                  <a:srgbClr val="4BAF82"/>
                </a:solidFill>
                <a:latin typeface="Telegraf"/>
                <a:ea typeface="Telegraf"/>
                <a:cs typeface="Telegraf"/>
                <a:sym typeface="Telegraf"/>
              </a:rPr>
              <a:t>RANDOM FOREST</a:t>
            </a:r>
          </a:p>
        </p:txBody>
      </p:sp>
      <p:sp>
        <p:nvSpPr>
          <p:cNvPr name="TextBox 11" id="11"/>
          <p:cNvSpPr txBox="true"/>
          <p:nvPr/>
        </p:nvSpPr>
        <p:spPr>
          <a:xfrm rot="0">
            <a:off x="10750116" y="1700267"/>
            <a:ext cx="7537884" cy="950470"/>
          </a:xfrm>
          <a:prstGeom prst="rect">
            <a:avLst/>
          </a:prstGeom>
        </p:spPr>
        <p:txBody>
          <a:bodyPr anchor="t" rtlCol="false" tIns="0" lIns="0" bIns="0" rIns="0">
            <a:spAutoFit/>
          </a:bodyPr>
          <a:lstStyle/>
          <a:p>
            <a:pPr algn="l">
              <a:lnSpc>
                <a:spcPts val="7635"/>
              </a:lnSpc>
            </a:pPr>
            <a:r>
              <a:rPr lang="en-US" sz="4599" u="sng">
                <a:solidFill>
                  <a:srgbClr val="4BAF82"/>
                </a:solidFill>
                <a:latin typeface="Telegraf"/>
                <a:ea typeface="Telegraf"/>
                <a:cs typeface="Telegraf"/>
                <a:sym typeface="Telegraf"/>
              </a:rPr>
              <a:t>DECISION TREE</a:t>
            </a:r>
          </a:p>
        </p:txBody>
      </p:sp>
      <p:sp>
        <p:nvSpPr>
          <p:cNvPr name="Freeform 12" id="12"/>
          <p:cNvSpPr/>
          <p:nvPr/>
        </p:nvSpPr>
        <p:spPr>
          <a:xfrm flipH="false" flipV="false" rot="0">
            <a:off x="9258993" y="1614051"/>
            <a:ext cx="74815" cy="4114800"/>
          </a:xfrm>
          <a:custGeom>
            <a:avLst/>
            <a:gdLst/>
            <a:ahLst/>
            <a:cxnLst/>
            <a:rect r="r" b="b" t="t" l="l"/>
            <a:pathLst>
              <a:path h="4114800" w="74815">
                <a:moveTo>
                  <a:pt x="0" y="0"/>
                </a:moveTo>
                <a:lnTo>
                  <a:pt x="74814" y="0"/>
                </a:lnTo>
                <a:lnTo>
                  <a:pt x="7481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0" y="-6646"/>
            <a:ext cx="18288000" cy="1320933"/>
          </a:xfrm>
          <a:prstGeom prst="rect">
            <a:avLst/>
          </a:prstGeom>
          <a:solidFill>
            <a:srgbClr val="4BAF82"/>
          </a:solidFill>
        </p:spPr>
      </p:sp>
      <p:sp>
        <p:nvSpPr>
          <p:cNvPr name="Freeform 4" id="4"/>
          <p:cNvSpPr/>
          <p:nvPr/>
        </p:nvSpPr>
        <p:spPr>
          <a:xfrm flipH="false" flipV="false" rot="0">
            <a:off x="339107" y="2549507"/>
            <a:ext cx="6824377" cy="2634728"/>
          </a:xfrm>
          <a:custGeom>
            <a:avLst/>
            <a:gdLst/>
            <a:ahLst/>
            <a:cxnLst/>
            <a:rect r="r" b="b" t="t" l="l"/>
            <a:pathLst>
              <a:path h="2634728" w="6824377">
                <a:moveTo>
                  <a:pt x="0" y="0"/>
                </a:moveTo>
                <a:lnTo>
                  <a:pt x="6824378" y="0"/>
                </a:lnTo>
                <a:lnTo>
                  <a:pt x="6824378" y="2634728"/>
                </a:lnTo>
                <a:lnTo>
                  <a:pt x="0" y="2634728"/>
                </a:lnTo>
                <a:lnTo>
                  <a:pt x="0" y="0"/>
                </a:lnTo>
                <a:close/>
              </a:path>
            </a:pathLst>
          </a:custGeom>
          <a:blipFill>
            <a:blip r:embed="rId3"/>
            <a:stretch>
              <a:fillRect l="0" t="0" r="0" b="0"/>
            </a:stretch>
          </a:blipFill>
        </p:spPr>
      </p:sp>
      <p:sp>
        <p:nvSpPr>
          <p:cNvPr name="Freeform 5" id="5"/>
          <p:cNvSpPr/>
          <p:nvPr/>
        </p:nvSpPr>
        <p:spPr>
          <a:xfrm flipH="false" flipV="false" rot="0">
            <a:off x="10714932" y="2587882"/>
            <a:ext cx="6824377" cy="2596353"/>
          </a:xfrm>
          <a:custGeom>
            <a:avLst/>
            <a:gdLst/>
            <a:ahLst/>
            <a:cxnLst/>
            <a:rect r="r" b="b" t="t" l="l"/>
            <a:pathLst>
              <a:path h="2596353" w="6824377">
                <a:moveTo>
                  <a:pt x="0" y="0"/>
                </a:moveTo>
                <a:lnTo>
                  <a:pt x="6824378" y="0"/>
                </a:lnTo>
                <a:lnTo>
                  <a:pt x="6824378" y="2596353"/>
                </a:lnTo>
                <a:lnTo>
                  <a:pt x="0" y="2596353"/>
                </a:lnTo>
                <a:lnTo>
                  <a:pt x="0" y="0"/>
                </a:lnTo>
                <a:close/>
              </a:path>
            </a:pathLst>
          </a:custGeom>
          <a:blipFill>
            <a:blip r:embed="rId4"/>
            <a:stretch>
              <a:fillRect l="0" t="-2458" r="0" b="-2458"/>
            </a:stretch>
          </a:blipFill>
        </p:spPr>
      </p:sp>
      <p:sp>
        <p:nvSpPr>
          <p:cNvPr name="Freeform 6" id="6"/>
          <p:cNvSpPr/>
          <p:nvPr/>
        </p:nvSpPr>
        <p:spPr>
          <a:xfrm flipH="false" flipV="false" rot="0">
            <a:off x="9258993" y="5773167"/>
            <a:ext cx="74815" cy="4114800"/>
          </a:xfrm>
          <a:custGeom>
            <a:avLst/>
            <a:gdLst/>
            <a:ahLst/>
            <a:cxnLst/>
            <a:rect r="r" b="b" t="t" l="l"/>
            <a:pathLst>
              <a:path h="4114800" w="74815">
                <a:moveTo>
                  <a:pt x="0" y="0"/>
                </a:moveTo>
                <a:lnTo>
                  <a:pt x="74814" y="0"/>
                </a:lnTo>
                <a:lnTo>
                  <a:pt x="748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258993" y="1614051"/>
            <a:ext cx="74815" cy="4114800"/>
          </a:xfrm>
          <a:custGeom>
            <a:avLst/>
            <a:gdLst/>
            <a:ahLst/>
            <a:cxnLst/>
            <a:rect r="r" b="b" t="t" l="l"/>
            <a:pathLst>
              <a:path h="4114800" w="74815">
                <a:moveTo>
                  <a:pt x="0" y="0"/>
                </a:moveTo>
                <a:lnTo>
                  <a:pt x="74814" y="0"/>
                </a:lnTo>
                <a:lnTo>
                  <a:pt x="748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40955" y="5379735"/>
            <a:ext cx="5274454" cy="4508232"/>
          </a:xfrm>
          <a:custGeom>
            <a:avLst/>
            <a:gdLst/>
            <a:ahLst/>
            <a:cxnLst/>
            <a:rect r="r" b="b" t="t" l="l"/>
            <a:pathLst>
              <a:path h="4508232" w="5274454">
                <a:moveTo>
                  <a:pt x="0" y="0"/>
                </a:moveTo>
                <a:lnTo>
                  <a:pt x="5274454" y="0"/>
                </a:lnTo>
                <a:lnTo>
                  <a:pt x="5274454" y="4508232"/>
                </a:lnTo>
                <a:lnTo>
                  <a:pt x="0" y="4508232"/>
                </a:lnTo>
                <a:lnTo>
                  <a:pt x="0" y="0"/>
                </a:lnTo>
                <a:close/>
              </a:path>
            </a:pathLst>
          </a:custGeom>
          <a:blipFill>
            <a:blip r:embed="rId7"/>
            <a:stretch>
              <a:fillRect l="0" t="0" r="0" b="0"/>
            </a:stretch>
          </a:blipFill>
        </p:spPr>
      </p:sp>
      <p:sp>
        <p:nvSpPr>
          <p:cNvPr name="Freeform 9" id="9"/>
          <p:cNvSpPr/>
          <p:nvPr/>
        </p:nvSpPr>
        <p:spPr>
          <a:xfrm flipH="false" flipV="false" rot="0">
            <a:off x="11410582" y="5379735"/>
            <a:ext cx="5268549" cy="4508232"/>
          </a:xfrm>
          <a:custGeom>
            <a:avLst/>
            <a:gdLst/>
            <a:ahLst/>
            <a:cxnLst/>
            <a:rect r="r" b="b" t="t" l="l"/>
            <a:pathLst>
              <a:path h="4508232" w="5268549">
                <a:moveTo>
                  <a:pt x="0" y="0"/>
                </a:moveTo>
                <a:lnTo>
                  <a:pt x="5268549" y="0"/>
                </a:lnTo>
                <a:lnTo>
                  <a:pt x="5268549" y="4508232"/>
                </a:lnTo>
                <a:lnTo>
                  <a:pt x="0" y="4508232"/>
                </a:lnTo>
                <a:lnTo>
                  <a:pt x="0" y="0"/>
                </a:lnTo>
                <a:close/>
              </a:path>
            </a:pathLst>
          </a:custGeom>
          <a:blipFill>
            <a:blip r:embed="rId8"/>
            <a:stretch>
              <a:fillRect l="0" t="0" r="0" b="0"/>
            </a:stretch>
          </a:blipFill>
        </p:spPr>
      </p:sp>
      <p:sp>
        <p:nvSpPr>
          <p:cNvPr name="TextBox 10" id="10"/>
          <p:cNvSpPr txBox="true"/>
          <p:nvPr/>
        </p:nvSpPr>
        <p:spPr>
          <a:xfrm rot="0">
            <a:off x="6215409" y="162648"/>
            <a:ext cx="5195173"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Model Accuracy</a:t>
            </a:r>
          </a:p>
        </p:txBody>
      </p:sp>
      <p:sp>
        <p:nvSpPr>
          <p:cNvPr name="TextBox 11" id="11"/>
          <p:cNvSpPr txBox="true"/>
          <p:nvPr/>
        </p:nvSpPr>
        <p:spPr>
          <a:xfrm rot="0">
            <a:off x="339107" y="1599036"/>
            <a:ext cx="7537884" cy="950470"/>
          </a:xfrm>
          <a:prstGeom prst="rect">
            <a:avLst/>
          </a:prstGeom>
        </p:spPr>
        <p:txBody>
          <a:bodyPr anchor="t" rtlCol="false" tIns="0" lIns="0" bIns="0" rIns="0">
            <a:spAutoFit/>
          </a:bodyPr>
          <a:lstStyle/>
          <a:p>
            <a:pPr algn="l">
              <a:lnSpc>
                <a:spcPts val="7635"/>
              </a:lnSpc>
            </a:pPr>
            <a:r>
              <a:rPr lang="en-US" sz="4599" u="sng">
                <a:solidFill>
                  <a:srgbClr val="4BAF82"/>
                </a:solidFill>
                <a:latin typeface="Telegraf"/>
                <a:ea typeface="Telegraf"/>
                <a:cs typeface="Telegraf"/>
                <a:sym typeface="Telegraf"/>
              </a:rPr>
              <a:t>K-NEAREST NEIGHBOR</a:t>
            </a:r>
          </a:p>
        </p:txBody>
      </p:sp>
      <p:sp>
        <p:nvSpPr>
          <p:cNvPr name="TextBox 12" id="12"/>
          <p:cNvSpPr txBox="true"/>
          <p:nvPr/>
        </p:nvSpPr>
        <p:spPr>
          <a:xfrm rot="0">
            <a:off x="10714932" y="1637411"/>
            <a:ext cx="7537884" cy="950470"/>
          </a:xfrm>
          <a:prstGeom prst="rect">
            <a:avLst/>
          </a:prstGeom>
        </p:spPr>
        <p:txBody>
          <a:bodyPr anchor="t" rtlCol="false" tIns="0" lIns="0" bIns="0" rIns="0">
            <a:spAutoFit/>
          </a:bodyPr>
          <a:lstStyle/>
          <a:p>
            <a:pPr algn="l">
              <a:lnSpc>
                <a:spcPts val="7635"/>
              </a:lnSpc>
            </a:pPr>
            <a:r>
              <a:rPr lang="en-US" sz="4599" u="sng">
                <a:solidFill>
                  <a:srgbClr val="4BAF82"/>
                </a:solidFill>
                <a:latin typeface="Telegraf"/>
                <a:ea typeface="Telegraf"/>
                <a:cs typeface="Telegraf"/>
                <a:sym typeface="Telegraf"/>
              </a:rPr>
              <a:t>XGBOOST</a:t>
            </a:r>
          </a:p>
        </p:txBody>
      </p:sp>
      <p:sp>
        <p:nvSpPr>
          <p:cNvPr name="TextBox 13" id="13"/>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0" y="-6646"/>
            <a:ext cx="18288000" cy="1320933"/>
          </a:xfrm>
          <a:prstGeom prst="rect">
            <a:avLst/>
          </a:prstGeom>
          <a:solidFill>
            <a:srgbClr val="4BAF82"/>
          </a:solidFill>
        </p:spPr>
      </p:sp>
      <p:sp>
        <p:nvSpPr>
          <p:cNvPr name="Freeform 4" id="4"/>
          <p:cNvSpPr/>
          <p:nvPr/>
        </p:nvSpPr>
        <p:spPr>
          <a:xfrm flipH="false" flipV="false" rot="0">
            <a:off x="59049" y="1726309"/>
            <a:ext cx="9084951" cy="5768944"/>
          </a:xfrm>
          <a:custGeom>
            <a:avLst/>
            <a:gdLst/>
            <a:ahLst/>
            <a:cxnLst/>
            <a:rect r="r" b="b" t="t" l="l"/>
            <a:pathLst>
              <a:path h="5768944" w="9084951">
                <a:moveTo>
                  <a:pt x="0" y="0"/>
                </a:moveTo>
                <a:lnTo>
                  <a:pt x="9084951" y="0"/>
                </a:lnTo>
                <a:lnTo>
                  <a:pt x="9084951" y="5768944"/>
                </a:lnTo>
                <a:lnTo>
                  <a:pt x="0" y="5768944"/>
                </a:lnTo>
                <a:lnTo>
                  <a:pt x="0" y="0"/>
                </a:lnTo>
                <a:close/>
              </a:path>
            </a:pathLst>
          </a:custGeom>
          <a:blipFill>
            <a:blip r:embed="rId3"/>
            <a:stretch>
              <a:fillRect l="0" t="0" r="0" b="0"/>
            </a:stretch>
          </a:blipFill>
        </p:spPr>
      </p:sp>
      <p:sp>
        <p:nvSpPr>
          <p:cNvPr name="TextBox 5" id="5"/>
          <p:cNvSpPr txBox="true"/>
          <p:nvPr/>
        </p:nvSpPr>
        <p:spPr>
          <a:xfrm rot="0">
            <a:off x="4146043" y="162648"/>
            <a:ext cx="933390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Model Accuracy Comparison</a:t>
            </a:r>
          </a:p>
        </p:txBody>
      </p:sp>
      <p:sp>
        <p:nvSpPr>
          <p:cNvPr name="TextBox 6" id="6"/>
          <p:cNvSpPr txBox="true"/>
          <p:nvPr/>
        </p:nvSpPr>
        <p:spPr>
          <a:xfrm rot="0">
            <a:off x="9829550" y="1725533"/>
            <a:ext cx="8208508" cy="5713347"/>
          </a:xfrm>
          <a:prstGeom prst="rect">
            <a:avLst/>
          </a:prstGeom>
        </p:spPr>
        <p:txBody>
          <a:bodyPr anchor="t" rtlCol="false" tIns="0" lIns="0" bIns="0" rIns="0">
            <a:spAutoFit/>
          </a:bodyPr>
          <a:lstStyle/>
          <a:p>
            <a:pPr algn="just">
              <a:lnSpc>
                <a:spcPts val="3064"/>
              </a:lnSpc>
              <a:spcBef>
                <a:spcPct val="0"/>
              </a:spcBef>
            </a:pPr>
            <a:r>
              <a:rPr lang="en-US" b="true" sz="2189">
                <a:solidFill>
                  <a:srgbClr val="FFFFFF"/>
                </a:solidFill>
                <a:latin typeface="Helveticish Bold"/>
                <a:ea typeface="Helveticish Bold"/>
                <a:cs typeface="Helveticish Bold"/>
                <a:sym typeface="Helveticish Bold"/>
              </a:rPr>
              <a:t>The classification reports for the four models—Random Forest, Decision Tree, KNN, and XGBoost—show varying performance in predicting survival:</a:t>
            </a:r>
          </a:p>
          <a:p>
            <a:pPr algn="just">
              <a:lnSpc>
                <a:spcPts val="3064"/>
              </a:lnSpc>
              <a:spcBef>
                <a:spcPct val="0"/>
              </a:spcBef>
            </a:pPr>
          </a:p>
          <a:p>
            <a:pPr algn="just">
              <a:lnSpc>
                <a:spcPts val="3064"/>
              </a:lnSpc>
              <a:spcBef>
                <a:spcPct val="0"/>
              </a:spcBef>
            </a:pPr>
            <a:r>
              <a:rPr lang="en-US" b="true" sz="2189">
                <a:solidFill>
                  <a:srgbClr val="FFFFFF"/>
                </a:solidFill>
                <a:latin typeface="Helveticish Bold"/>
                <a:ea typeface="Helveticish Bold"/>
                <a:cs typeface="Helveticish Bold"/>
                <a:sym typeface="Helveticish Bold"/>
              </a:rPr>
              <a:t>Random Forest achieved the highest accuracy at 82%, with strong precision and recall for both classes.</a:t>
            </a:r>
          </a:p>
          <a:p>
            <a:pPr algn="just">
              <a:lnSpc>
                <a:spcPts val="3064"/>
              </a:lnSpc>
              <a:spcBef>
                <a:spcPct val="0"/>
              </a:spcBef>
            </a:pPr>
          </a:p>
          <a:p>
            <a:pPr algn="just">
              <a:lnSpc>
                <a:spcPts val="3064"/>
              </a:lnSpc>
              <a:spcBef>
                <a:spcPct val="0"/>
              </a:spcBef>
            </a:pPr>
            <a:r>
              <a:rPr lang="en-US" b="true" sz="2189">
                <a:solidFill>
                  <a:srgbClr val="FFFFFF"/>
                </a:solidFill>
                <a:latin typeface="Helveticish Bold"/>
                <a:ea typeface="Helveticish Bold"/>
                <a:cs typeface="Helveticish Bold"/>
                <a:sym typeface="Helveticish Bold"/>
              </a:rPr>
              <a:t>KNN followed closely with an 81% accuracy, demonstrating solid performance in predicting both classes.</a:t>
            </a:r>
          </a:p>
          <a:p>
            <a:pPr algn="just">
              <a:lnSpc>
                <a:spcPts val="3064"/>
              </a:lnSpc>
              <a:spcBef>
                <a:spcPct val="0"/>
              </a:spcBef>
            </a:pPr>
          </a:p>
          <a:p>
            <a:pPr algn="just">
              <a:lnSpc>
                <a:spcPts val="3064"/>
              </a:lnSpc>
              <a:spcBef>
                <a:spcPct val="0"/>
              </a:spcBef>
            </a:pPr>
            <a:r>
              <a:rPr lang="en-US" b="true" sz="2189">
                <a:solidFill>
                  <a:srgbClr val="FFFFFF"/>
                </a:solidFill>
                <a:latin typeface="Helveticish Bold"/>
                <a:ea typeface="Helveticish Bold"/>
                <a:cs typeface="Helveticish Bold"/>
                <a:sym typeface="Helveticish Bold"/>
              </a:rPr>
              <a:t>Decision Tree showed moderate results, with a lower accuracy of 78%, particularly in predicting class 1 (survived).</a:t>
            </a:r>
          </a:p>
          <a:p>
            <a:pPr algn="just">
              <a:lnSpc>
                <a:spcPts val="3064"/>
              </a:lnSpc>
              <a:spcBef>
                <a:spcPct val="0"/>
              </a:spcBef>
            </a:pPr>
          </a:p>
          <a:p>
            <a:pPr algn="just">
              <a:lnSpc>
                <a:spcPts val="3064"/>
              </a:lnSpc>
              <a:spcBef>
                <a:spcPct val="0"/>
              </a:spcBef>
            </a:pPr>
            <a:r>
              <a:rPr lang="en-US" b="true" sz="2189">
                <a:solidFill>
                  <a:srgbClr val="FFFFFF"/>
                </a:solidFill>
                <a:latin typeface="Helveticish Bold"/>
                <a:ea typeface="Helveticish Bold"/>
                <a:cs typeface="Helveticish Bold"/>
                <a:sym typeface="Helveticish Bold"/>
              </a:rPr>
              <a:t>XGBoost also recorded an accuracy of 78%, but its precision and recall were slightly lower compared to the other models.</a:t>
            </a:r>
          </a:p>
        </p:txBody>
      </p:sp>
      <p:sp>
        <p:nvSpPr>
          <p:cNvPr name="AutoShape 7" id="7"/>
          <p:cNvSpPr/>
          <p:nvPr/>
        </p:nvSpPr>
        <p:spPr>
          <a:xfrm rot="0">
            <a:off x="0" y="7961978"/>
            <a:ext cx="18288000" cy="1320933"/>
          </a:xfrm>
          <a:prstGeom prst="rect">
            <a:avLst/>
          </a:prstGeom>
          <a:solidFill>
            <a:srgbClr val="F4F0D8">
              <a:alpha val="72941"/>
            </a:srgbClr>
          </a:solidFill>
        </p:spPr>
      </p:sp>
      <p:sp>
        <p:nvSpPr>
          <p:cNvPr name="TextBox 8" id="8"/>
          <p:cNvSpPr txBox="true"/>
          <p:nvPr/>
        </p:nvSpPr>
        <p:spPr>
          <a:xfrm rot="0">
            <a:off x="385911" y="8069994"/>
            <a:ext cx="17652147" cy="1038226"/>
          </a:xfrm>
          <a:prstGeom prst="rect">
            <a:avLst/>
          </a:prstGeom>
        </p:spPr>
        <p:txBody>
          <a:bodyPr anchor="t" rtlCol="false" tIns="0" lIns="0" bIns="0" rIns="0">
            <a:spAutoFit/>
          </a:bodyPr>
          <a:lstStyle/>
          <a:p>
            <a:pPr algn="ctr">
              <a:lnSpc>
                <a:spcPts val="4199"/>
              </a:lnSpc>
              <a:spcBef>
                <a:spcPct val="0"/>
              </a:spcBef>
            </a:pPr>
            <a:r>
              <a:rPr lang="en-US" sz="2999">
                <a:solidFill>
                  <a:srgbClr val="182529"/>
                </a:solidFill>
                <a:latin typeface="Helveticish"/>
                <a:ea typeface="Helveticish"/>
                <a:cs typeface="Helveticish"/>
                <a:sym typeface="Helveticish"/>
              </a:rPr>
              <a:t>Overall, </a:t>
            </a:r>
            <a:r>
              <a:rPr lang="en-US" b="true" sz="2999">
                <a:solidFill>
                  <a:srgbClr val="182529"/>
                </a:solidFill>
                <a:latin typeface="Helveticish Bold"/>
                <a:ea typeface="Helveticish Bold"/>
                <a:cs typeface="Helveticish Bold"/>
                <a:sym typeface="Helveticish Bold"/>
              </a:rPr>
              <a:t>Random Forest</a:t>
            </a:r>
            <a:r>
              <a:rPr lang="en-US" sz="2999">
                <a:solidFill>
                  <a:srgbClr val="182529"/>
                </a:solidFill>
                <a:latin typeface="Helveticish"/>
                <a:ea typeface="Helveticish"/>
                <a:cs typeface="Helveticish"/>
                <a:sym typeface="Helveticish"/>
              </a:rPr>
              <a:t> stands out as the most effective model for this dataset, while the others performed reasonably well but with some limitations</a:t>
            </a:r>
          </a:p>
        </p:txBody>
      </p:sp>
      <p:sp>
        <p:nvSpPr>
          <p:cNvPr name="TextBox 9" id="9"/>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15</a:t>
            </a:r>
          </a:p>
        </p:txBody>
      </p:sp>
      <p:grpSp>
        <p:nvGrpSpPr>
          <p:cNvPr name="Group 4" id="4"/>
          <p:cNvGrpSpPr/>
          <p:nvPr/>
        </p:nvGrpSpPr>
        <p:grpSpPr>
          <a:xfrm rot="0">
            <a:off x="1028700" y="1901530"/>
            <a:ext cx="15998520" cy="6483941"/>
            <a:chOff x="0" y="0"/>
            <a:chExt cx="21331360" cy="8645254"/>
          </a:xfrm>
        </p:grpSpPr>
        <p:sp>
          <p:nvSpPr>
            <p:cNvPr name="TextBox 5" id="5"/>
            <p:cNvSpPr txBox="true"/>
            <p:nvPr/>
          </p:nvSpPr>
          <p:spPr>
            <a:xfrm rot="0">
              <a:off x="0" y="0"/>
              <a:ext cx="21331360" cy="914400"/>
            </a:xfrm>
            <a:prstGeom prst="rect">
              <a:avLst/>
            </a:prstGeom>
          </p:spPr>
          <p:txBody>
            <a:bodyPr anchor="t" rtlCol="false" tIns="0" lIns="0" bIns="0" rIns="0">
              <a:spAutoFit/>
            </a:bodyPr>
            <a:lstStyle/>
            <a:p>
              <a:pPr algn="l">
                <a:lnSpc>
                  <a:spcPts val="4950"/>
                </a:lnSpc>
              </a:pPr>
              <a:r>
                <a:rPr lang="en-US" sz="4500" b="true">
                  <a:solidFill>
                    <a:srgbClr val="FFFFFF"/>
                  </a:solidFill>
                  <a:latin typeface="Telegraf Bold"/>
                  <a:ea typeface="Telegraf Bold"/>
                  <a:cs typeface="Telegraf Bold"/>
                  <a:sym typeface="Telegraf Bold"/>
                </a:rPr>
                <a:t>CONCLUSION</a:t>
              </a:r>
            </a:p>
          </p:txBody>
        </p:sp>
        <p:sp>
          <p:nvSpPr>
            <p:cNvPr name="TextBox 6" id="6"/>
            <p:cNvSpPr txBox="true"/>
            <p:nvPr/>
          </p:nvSpPr>
          <p:spPr>
            <a:xfrm rot="0">
              <a:off x="0" y="1389956"/>
              <a:ext cx="21331360" cy="7255298"/>
            </a:xfrm>
            <a:prstGeom prst="rect">
              <a:avLst/>
            </a:prstGeom>
          </p:spPr>
          <p:txBody>
            <a:bodyPr anchor="t" rtlCol="false" tIns="0" lIns="0" bIns="0" rIns="0">
              <a:spAutoFit/>
            </a:bodyPr>
            <a:lstStyle/>
            <a:p>
              <a:pPr algn="just">
                <a:lnSpc>
                  <a:spcPts val="3919"/>
                </a:lnSpc>
                <a:spcBef>
                  <a:spcPct val="0"/>
                </a:spcBef>
              </a:pPr>
              <a:r>
                <a:rPr lang="en-US" sz="2799">
                  <a:solidFill>
                    <a:srgbClr val="FFFFFF"/>
                  </a:solidFill>
                  <a:latin typeface="Poppins"/>
                  <a:ea typeface="Poppins"/>
                  <a:cs typeface="Poppins"/>
                  <a:sym typeface="Poppins"/>
                </a:rPr>
                <a:t>This project uses machine learning to predict passenger survival on the Titanic, examining features like age, sex, class, and fare. Machine learning enables to identify complex patterns within large datasets, making it especially useful in predicting outcomes and understanding survival factors in historical events. The Titanic disaster of 1912, which led to over 1,500 fatalities, serves as a case study for exploring these patterns. Models such as Random Forest, Decision Tree, K-Nearest Neighbors (KNN), and XGBoost revealed that higher fares and specific demographics, especially women and children, were more likely to survive. The Random Forest model achieved the highest accuracy at 82%, demonstrating the value of machine learning in discovering insights into social dynamics during emergencies and offering a data-driven approach to enhance safety in future scenarios.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sp>
        <p:nvSpPr>
          <p:cNvPr name="TextBox 3" id="3"/>
          <p:cNvSpPr txBox="true"/>
          <p:nvPr/>
        </p:nvSpPr>
        <p:spPr>
          <a:xfrm rot="0">
            <a:off x="5412879" y="4087807"/>
            <a:ext cx="7462242" cy="1892311"/>
          </a:xfrm>
          <a:prstGeom prst="rect">
            <a:avLst/>
          </a:prstGeom>
        </p:spPr>
        <p:txBody>
          <a:bodyPr anchor="t" rtlCol="false" tIns="0" lIns="0" bIns="0" rIns="0">
            <a:spAutoFit/>
          </a:bodyPr>
          <a:lstStyle/>
          <a:p>
            <a:pPr algn="ctr">
              <a:lnSpc>
                <a:spcPts val="15399"/>
              </a:lnSpc>
            </a:pPr>
            <a:r>
              <a:rPr lang="en-US" sz="10999">
                <a:solidFill>
                  <a:srgbClr val="000000"/>
                </a:solidFill>
                <a:latin typeface="Poetsen"/>
                <a:ea typeface="Poetsen"/>
                <a:cs typeface="Poetsen"/>
                <a:sym typeface="Poetse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1412754" y="0"/>
            <a:ext cx="7731246" cy="10287000"/>
          </a:xfrm>
          <a:prstGeom prst="rect">
            <a:avLst/>
          </a:prstGeom>
          <a:solidFill>
            <a:srgbClr val="4BAF82"/>
          </a:solidFill>
        </p:spPr>
      </p:sp>
      <p:grpSp>
        <p:nvGrpSpPr>
          <p:cNvPr name="Group 4" id="4"/>
          <p:cNvGrpSpPr/>
          <p:nvPr/>
        </p:nvGrpSpPr>
        <p:grpSpPr>
          <a:xfrm rot="0">
            <a:off x="3711334" y="3389584"/>
            <a:ext cx="3134085" cy="3134073"/>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15110" r="0" b="-63064"/>
              </a:stretch>
            </a:blipFill>
          </p:spPr>
        </p:sp>
      </p:grpSp>
      <p:sp>
        <p:nvSpPr>
          <p:cNvPr name="TextBox 6" id="6"/>
          <p:cNvSpPr txBox="true"/>
          <p:nvPr/>
        </p:nvSpPr>
        <p:spPr>
          <a:xfrm rot="0">
            <a:off x="10474102" y="1785302"/>
            <a:ext cx="6382386" cy="6711315"/>
          </a:xfrm>
          <a:prstGeom prst="rect">
            <a:avLst/>
          </a:prstGeom>
        </p:spPr>
        <p:txBody>
          <a:bodyPr anchor="t" rtlCol="false" tIns="0" lIns="0" bIns="0" rIns="0">
            <a:spAutoFit/>
          </a:bodyPr>
          <a:lstStyle/>
          <a:p>
            <a:pPr algn="just">
              <a:lnSpc>
                <a:spcPts val="3359"/>
              </a:lnSpc>
            </a:pPr>
            <a:r>
              <a:rPr lang="en-US" sz="2399" b="true">
                <a:solidFill>
                  <a:srgbClr val="FFFFFF"/>
                </a:solidFill>
                <a:latin typeface="Poppins Bold"/>
                <a:ea typeface="Poppins Bold"/>
                <a:cs typeface="Poppins Bold"/>
                <a:sym typeface="Poppins Bold"/>
              </a:rPr>
              <a:t>I am a statistics graduate with a strong foundation in data analysis from Brawijaya University. My expertise includes data analysis, statistical modeling, and machine learning, which I apply to derive actionable insights from complex datasets. I am passionate about using data to drive decision-making and tackle real-world problems. With excellent problem-solving and critical thinking, I am eager to embrace new challenges and continuously grow in the field. I am committed to bringing a data-driven approach to every project I undertake.</a:t>
            </a:r>
          </a:p>
          <a:p>
            <a:pPr algn="just">
              <a:lnSpc>
                <a:spcPts val="3359"/>
              </a:lnSpc>
              <a:spcBef>
                <a:spcPct val="0"/>
              </a:spcBef>
            </a:pPr>
          </a:p>
        </p:txBody>
      </p:sp>
      <p:sp>
        <p:nvSpPr>
          <p:cNvPr name="TextBox 7" id="7"/>
          <p:cNvSpPr txBox="true"/>
          <p:nvPr/>
        </p:nvSpPr>
        <p:spPr>
          <a:xfrm rot="0">
            <a:off x="2896441" y="7299262"/>
            <a:ext cx="4763872" cy="540385"/>
          </a:xfrm>
          <a:prstGeom prst="rect">
            <a:avLst/>
          </a:prstGeom>
        </p:spPr>
        <p:txBody>
          <a:bodyPr anchor="t" rtlCol="false" tIns="0" lIns="0" bIns="0" rIns="0">
            <a:spAutoFit/>
          </a:bodyPr>
          <a:lstStyle/>
          <a:p>
            <a:pPr algn="ctr">
              <a:lnSpc>
                <a:spcPts val="4339"/>
              </a:lnSpc>
            </a:pPr>
            <a:r>
              <a:rPr lang="en-US" sz="3099" b="true">
                <a:solidFill>
                  <a:srgbClr val="FFFFFF"/>
                </a:solidFill>
                <a:latin typeface="Helveticish Bold"/>
                <a:ea typeface="Helveticish Bold"/>
                <a:cs typeface="Helveticish Bold"/>
                <a:sym typeface="Helveticish Bold"/>
              </a:rPr>
              <a:t>Kristian Tupado Naibaho</a:t>
            </a:r>
          </a:p>
        </p:txBody>
      </p:sp>
      <p:sp>
        <p:nvSpPr>
          <p:cNvPr name="TextBox 8" id="8"/>
          <p:cNvSpPr txBox="true"/>
          <p:nvPr/>
        </p:nvSpPr>
        <p:spPr>
          <a:xfrm rot="0">
            <a:off x="2896441" y="1851977"/>
            <a:ext cx="4763872" cy="685800"/>
          </a:xfrm>
          <a:prstGeom prst="rect">
            <a:avLst/>
          </a:prstGeom>
        </p:spPr>
        <p:txBody>
          <a:bodyPr anchor="t" rtlCol="false" tIns="0" lIns="0" bIns="0" rIns="0">
            <a:spAutoFit/>
          </a:bodyPr>
          <a:lstStyle/>
          <a:p>
            <a:pPr algn="ctr">
              <a:lnSpc>
                <a:spcPts val="4950"/>
              </a:lnSpc>
            </a:pPr>
            <a:r>
              <a:rPr lang="en-US" b="true" sz="4500">
                <a:solidFill>
                  <a:srgbClr val="FFFFFF"/>
                </a:solidFill>
                <a:latin typeface="Telegraf Bold"/>
                <a:ea typeface="Telegraf Bold"/>
                <a:cs typeface="Telegraf Bold"/>
                <a:sym typeface="Telegraf Bold"/>
              </a:rPr>
              <a:t>ABOUT ME</a:t>
            </a:r>
          </a:p>
        </p:txBody>
      </p:sp>
      <p:sp>
        <p:nvSpPr>
          <p:cNvPr name="TextBox 9" id="9"/>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0" y="1556470"/>
            <a:ext cx="18288000" cy="1320933"/>
          </a:xfrm>
          <a:prstGeom prst="rect">
            <a:avLst/>
          </a:prstGeom>
          <a:solidFill>
            <a:srgbClr val="4BAF82"/>
          </a:solidFill>
        </p:spPr>
      </p:sp>
      <p:sp>
        <p:nvSpPr>
          <p:cNvPr name="TextBox 4" id="4"/>
          <p:cNvSpPr txBox="true"/>
          <p:nvPr/>
        </p:nvSpPr>
        <p:spPr>
          <a:xfrm rot="0">
            <a:off x="4059192" y="1723224"/>
            <a:ext cx="10169615" cy="987425"/>
          </a:xfrm>
          <a:prstGeom prst="rect">
            <a:avLst/>
          </a:prstGeom>
        </p:spPr>
        <p:txBody>
          <a:bodyPr anchor="t" rtlCol="false" tIns="0" lIns="0" bIns="0" rIns="0">
            <a:spAutoFit/>
          </a:bodyPr>
          <a:lstStyle/>
          <a:p>
            <a:pPr algn="ctr">
              <a:lnSpc>
                <a:spcPts val="7150"/>
              </a:lnSpc>
            </a:pPr>
            <a:r>
              <a:rPr lang="en-US" sz="6500" b="true">
                <a:solidFill>
                  <a:srgbClr val="FFFFFF"/>
                </a:solidFill>
                <a:latin typeface="Telegraf Bold"/>
                <a:ea typeface="Telegraf Bold"/>
                <a:cs typeface="Telegraf Bold"/>
                <a:sym typeface="Telegraf Bold"/>
              </a:rPr>
              <a:t>Table of Contents</a:t>
            </a:r>
          </a:p>
        </p:txBody>
      </p:sp>
      <p:grpSp>
        <p:nvGrpSpPr>
          <p:cNvPr name="Group 5" id="5"/>
          <p:cNvGrpSpPr/>
          <p:nvPr/>
        </p:nvGrpSpPr>
        <p:grpSpPr>
          <a:xfrm rot="0">
            <a:off x="967591" y="3405173"/>
            <a:ext cx="3529862" cy="1582751"/>
            <a:chOff x="0" y="0"/>
            <a:chExt cx="4706482" cy="2110335"/>
          </a:xfrm>
        </p:grpSpPr>
        <p:sp>
          <p:nvSpPr>
            <p:cNvPr name="TextBox 6" id="6"/>
            <p:cNvSpPr txBox="true"/>
            <p:nvPr/>
          </p:nvSpPr>
          <p:spPr>
            <a:xfrm rot="0">
              <a:off x="0" y="-276225"/>
              <a:ext cx="4706482" cy="1283760"/>
            </a:xfrm>
            <a:prstGeom prst="rect">
              <a:avLst/>
            </a:prstGeom>
          </p:spPr>
          <p:txBody>
            <a:bodyPr anchor="t" rtlCol="false" tIns="0" lIns="0" bIns="0" rIns="0">
              <a:spAutoFit/>
            </a:bodyPr>
            <a:lstStyle/>
            <a:p>
              <a:pPr algn="ctr">
                <a:lnSpc>
                  <a:spcPts val="8299"/>
                </a:lnSpc>
              </a:pPr>
              <a:r>
                <a:rPr lang="en-US" sz="4999" u="sng">
                  <a:solidFill>
                    <a:srgbClr val="4BAF82"/>
                  </a:solidFill>
                  <a:latin typeface="Telegraf"/>
                  <a:ea typeface="Telegraf"/>
                  <a:cs typeface="Telegraf"/>
                  <a:sym typeface="Telegraf"/>
                </a:rPr>
                <a:t>Part 1:</a:t>
              </a:r>
            </a:p>
          </p:txBody>
        </p:sp>
        <p:sp>
          <p:nvSpPr>
            <p:cNvPr name="TextBox 7" id="7"/>
            <p:cNvSpPr txBox="true"/>
            <p:nvPr/>
          </p:nvSpPr>
          <p:spPr>
            <a:xfrm rot="0">
              <a:off x="0" y="1220277"/>
              <a:ext cx="4706482" cy="890058"/>
            </a:xfrm>
            <a:prstGeom prst="rect">
              <a:avLst/>
            </a:prstGeom>
          </p:spPr>
          <p:txBody>
            <a:bodyPr anchor="t" rtlCol="false" tIns="0" lIns="0" bIns="0" rIns="0">
              <a:spAutoFit/>
            </a:bodyPr>
            <a:lstStyle/>
            <a:p>
              <a:pPr algn="ctr">
                <a:lnSpc>
                  <a:spcPts val="5599"/>
                </a:lnSpc>
              </a:pPr>
              <a:r>
                <a:rPr lang="en-US" sz="3999" b="true">
                  <a:solidFill>
                    <a:srgbClr val="FFFFFF"/>
                  </a:solidFill>
                  <a:latin typeface="Helveticish Bold"/>
                  <a:ea typeface="Helveticish Bold"/>
                  <a:cs typeface="Helveticish Bold"/>
                  <a:sym typeface="Helveticish Bold"/>
                </a:rPr>
                <a:t>Introduction</a:t>
              </a:r>
            </a:p>
          </p:txBody>
        </p:sp>
      </p:grpSp>
      <p:sp>
        <p:nvSpPr>
          <p:cNvPr name="TextBox 8" id="8"/>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3</a:t>
            </a:r>
          </a:p>
        </p:txBody>
      </p:sp>
      <p:grpSp>
        <p:nvGrpSpPr>
          <p:cNvPr name="Group 9" id="9"/>
          <p:cNvGrpSpPr/>
          <p:nvPr/>
        </p:nvGrpSpPr>
        <p:grpSpPr>
          <a:xfrm rot="0">
            <a:off x="5556896" y="3405173"/>
            <a:ext cx="5906679" cy="2065350"/>
            <a:chOff x="0" y="0"/>
            <a:chExt cx="7875572" cy="2753800"/>
          </a:xfrm>
        </p:grpSpPr>
        <p:sp>
          <p:nvSpPr>
            <p:cNvPr name="TextBox 10" id="10"/>
            <p:cNvSpPr txBox="true"/>
            <p:nvPr/>
          </p:nvSpPr>
          <p:spPr>
            <a:xfrm rot="0">
              <a:off x="0" y="-228600"/>
              <a:ext cx="7875572" cy="1034627"/>
            </a:xfrm>
            <a:prstGeom prst="rect">
              <a:avLst/>
            </a:prstGeom>
          </p:spPr>
          <p:txBody>
            <a:bodyPr anchor="t" rtlCol="false" tIns="0" lIns="0" bIns="0" rIns="0">
              <a:spAutoFit/>
            </a:bodyPr>
            <a:lstStyle/>
            <a:p>
              <a:pPr algn="ctr">
                <a:lnSpc>
                  <a:spcPts val="6639"/>
                </a:lnSpc>
              </a:pPr>
              <a:r>
                <a:rPr lang="en-US" sz="3999" u="sng">
                  <a:solidFill>
                    <a:srgbClr val="4BAF82"/>
                  </a:solidFill>
                  <a:latin typeface="Telegraf"/>
                  <a:ea typeface="Telegraf"/>
                  <a:cs typeface="Telegraf"/>
                  <a:sym typeface="Telegraf"/>
                </a:rPr>
                <a:t>Part 2:</a:t>
              </a:r>
            </a:p>
          </p:txBody>
        </p:sp>
        <p:sp>
          <p:nvSpPr>
            <p:cNvPr name="TextBox 11" id="11"/>
            <p:cNvSpPr txBox="true"/>
            <p:nvPr/>
          </p:nvSpPr>
          <p:spPr>
            <a:xfrm rot="0">
              <a:off x="0" y="1009243"/>
              <a:ext cx="7875572" cy="1744557"/>
            </a:xfrm>
            <a:prstGeom prst="rect">
              <a:avLst/>
            </a:prstGeom>
          </p:spPr>
          <p:txBody>
            <a:bodyPr anchor="t" rtlCol="false" tIns="0" lIns="0" bIns="0" rIns="0">
              <a:spAutoFit/>
            </a:bodyPr>
            <a:lstStyle/>
            <a:p>
              <a:pPr algn="ctr">
                <a:lnSpc>
                  <a:spcPts val="5320"/>
                </a:lnSpc>
              </a:pPr>
              <a:r>
                <a:rPr lang="en-US" sz="3800">
                  <a:solidFill>
                    <a:srgbClr val="FFFFFF"/>
                  </a:solidFill>
                  <a:latin typeface="Helveticish"/>
                  <a:ea typeface="Helveticish"/>
                  <a:cs typeface="Helveticish"/>
                  <a:sym typeface="Helveticish"/>
                </a:rPr>
                <a:t>Exploratory Data Analysis (EDA)</a:t>
              </a:r>
            </a:p>
          </p:txBody>
        </p:sp>
      </p:grpSp>
      <p:grpSp>
        <p:nvGrpSpPr>
          <p:cNvPr name="Group 12" id="12"/>
          <p:cNvGrpSpPr/>
          <p:nvPr/>
        </p:nvGrpSpPr>
        <p:grpSpPr>
          <a:xfrm rot="0">
            <a:off x="12523020" y="3423713"/>
            <a:ext cx="5641784" cy="1738327"/>
            <a:chOff x="0" y="0"/>
            <a:chExt cx="7522379" cy="2317769"/>
          </a:xfrm>
        </p:grpSpPr>
        <p:sp>
          <p:nvSpPr>
            <p:cNvPr name="TextBox 13" id="13"/>
            <p:cNvSpPr txBox="true"/>
            <p:nvPr/>
          </p:nvSpPr>
          <p:spPr>
            <a:xfrm rot="0">
              <a:off x="0" y="-276225"/>
              <a:ext cx="7522379" cy="1283760"/>
            </a:xfrm>
            <a:prstGeom prst="rect">
              <a:avLst/>
            </a:prstGeom>
          </p:spPr>
          <p:txBody>
            <a:bodyPr anchor="t" rtlCol="false" tIns="0" lIns="0" bIns="0" rIns="0">
              <a:spAutoFit/>
            </a:bodyPr>
            <a:lstStyle/>
            <a:p>
              <a:pPr algn="ctr">
                <a:lnSpc>
                  <a:spcPts val="8299"/>
                </a:lnSpc>
              </a:pPr>
              <a:r>
                <a:rPr lang="en-US" sz="4999" u="sng">
                  <a:solidFill>
                    <a:srgbClr val="4BAF82"/>
                  </a:solidFill>
                  <a:latin typeface="Telegraf"/>
                  <a:ea typeface="Telegraf"/>
                  <a:cs typeface="Telegraf"/>
                  <a:sym typeface="Telegraf"/>
                </a:rPr>
                <a:t>Part 3:</a:t>
              </a:r>
            </a:p>
          </p:txBody>
        </p:sp>
        <p:sp>
          <p:nvSpPr>
            <p:cNvPr name="TextBox 14" id="14"/>
            <p:cNvSpPr txBox="true"/>
            <p:nvPr/>
          </p:nvSpPr>
          <p:spPr>
            <a:xfrm rot="0">
              <a:off x="0" y="1191702"/>
              <a:ext cx="7522379" cy="1126067"/>
            </a:xfrm>
            <a:prstGeom prst="rect">
              <a:avLst/>
            </a:prstGeom>
          </p:spPr>
          <p:txBody>
            <a:bodyPr anchor="t" rtlCol="false" tIns="0" lIns="0" bIns="0" rIns="0">
              <a:spAutoFit/>
            </a:bodyPr>
            <a:lstStyle/>
            <a:p>
              <a:pPr algn="ctr">
                <a:lnSpc>
                  <a:spcPts val="6999"/>
                </a:lnSpc>
              </a:pPr>
              <a:r>
                <a:rPr lang="en-US" sz="4999">
                  <a:solidFill>
                    <a:srgbClr val="FFFFFF"/>
                  </a:solidFill>
                  <a:latin typeface="Helveticish"/>
                  <a:ea typeface="Helveticish"/>
                  <a:cs typeface="Helveticish"/>
                  <a:sym typeface="Helveticish"/>
                </a:rPr>
                <a:t>Data Preprocessing</a:t>
              </a:r>
            </a:p>
          </p:txBody>
        </p:sp>
      </p:grpSp>
      <p:grpSp>
        <p:nvGrpSpPr>
          <p:cNvPr name="Group 15" id="15"/>
          <p:cNvGrpSpPr/>
          <p:nvPr/>
        </p:nvGrpSpPr>
        <p:grpSpPr>
          <a:xfrm rot="0">
            <a:off x="1028700" y="6634148"/>
            <a:ext cx="3529862" cy="2136470"/>
            <a:chOff x="0" y="0"/>
            <a:chExt cx="4706482" cy="2848627"/>
          </a:xfrm>
        </p:grpSpPr>
        <p:sp>
          <p:nvSpPr>
            <p:cNvPr name="TextBox 16" id="16"/>
            <p:cNvSpPr txBox="true"/>
            <p:nvPr/>
          </p:nvSpPr>
          <p:spPr>
            <a:xfrm rot="0">
              <a:off x="0" y="-228600"/>
              <a:ext cx="4706482" cy="1034627"/>
            </a:xfrm>
            <a:prstGeom prst="rect">
              <a:avLst/>
            </a:prstGeom>
          </p:spPr>
          <p:txBody>
            <a:bodyPr anchor="t" rtlCol="false" tIns="0" lIns="0" bIns="0" rIns="0">
              <a:spAutoFit/>
            </a:bodyPr>
            <a:lstStyle/>
            <a:p>
              <a:pPr algn="ctr">
                <a:lnSpc>
                  <a:spcPts val="6639"/>
                </a:lnSpc>
              </a:pPr>
              <a:r>
                <a:rPr lang="en-US" sz="3999" u="sng">
                  <a:solidFill>
                    <a:srgbClr val="4BAF82"/>
                  </a:solidFill>
                  <a:latin typeface="Telegraf"/>
                  <a:ea typeface="Telegraf"/>
                  <a:cs typeface="Telegraf"/>
                  <a:sym typeface="Telegraf"/>
                </a:rPr>
                <a:t>Part 4:</a:t>
              </a:r>
            </a:p>
          </p:txBody>
        </p:sp>
        <p:sp>
          <p:nvSpPr>
            <p:cNvPr name="TextBox 17" id="17"/>
            <p:cNvSpPr txBox="true"/>
            <p:nvPr/>
          </p:nvSpPr>
          <p:spPr>
            <a:xfrm rot="0">
              <a:off x="0" y="1018768"/>
              <a:ext cx="4706482" cy="1829858"/>
            </a:xfrm>
            <a:prstGeom prst="rect">
              <a:avLst/>
            </a:prstGeom>
          </p:spPr>
          <p:txBody>
            <a:bodyPr anchor="t" rtlCol="false" tIns="0" lIns="0" bIns="0" rIns="0">
              <a:spAutoFit/>
            </a:bodyPr>
            <a:lstStyle/>
            <a:p>
              <a:pPr algn="ctr">
                <a:lnSpc>
                  <a:spcPts val="5599"/>
                </a:lnSpc>
              </a:pPr>
              <a:r>
                <a:rPr lang="en-US" sz="3999">
                  <a:solidFill>
                    <a:srgbClr val="FFFFFF"/>
                  </a:solidFill>
                  <a:latin typeface="Helveticish"/>
                  <a:ea typeface="Helveticish"/>
                  <a:cs typeface="Helveticish"/>
                  <a:sym typeface="Helveticish"/>
                </a:rPr>
                <a:t>Feature Engineering</a:t>
              </a:r>
            </a:p>
          </p:txBody>
        </p:sp>
      </p:grpSp>
      <p:grpSp>
        <p:nvGrpSpPr>
          <p:cNvPr name="Group 18" id="18"/>
          <p:cNvGrpSpPr/>
          <p:nvPr/>
        </p:nvGrpSpPr>
        <p:grpSpPr>
          <a:xfrm rot="0">
            <a:off x="6961146" y="6634148"/>
            <a:ext cx="3529862" cy="1582751"/>
            <a:chOff x="0" y="0"/>
            <a:chExt cx="4706482" cy="2110335"/>
          </a:xfrm>
        </p:grpSpPr>
        <p:sp>
          <p:nvSpPr>
            <p:cNvPr name="TextBox 19" id="19"/>
            <p:cNvSpPr txBox="true"/>
            <p:nvPr/>
          </p:nvSpPr>
          <p:spPr>
            <a:xfrm rot="0">
              <a:off x="0" y="-276225"/>
              <a:ext cx="4706482" cy="1283760"/>
            </a:xfrm>
            <a:prstGeom prst="rect">
              <a:avLst/>
            </a:prstGeom>
          </p:spPr>
          <p:txBody>
            <a:bodyPr anchor="t" rtlCol="false" tIns="0" lIns="0" bIns="0" rIns="0">
              <a:spAutoFit/>
            </a:bodyPr>
            <a:lstStyle/>
            <a:p>
              <a:pPr algn="ctr">
                <a:lnSpc>
                  <a:spcPts val="8299"/>
                </a:lnSpc>
              </a:pPr>
              <a:r>
                <a:rPr lang="en-US" sz="4999" u="sng">
                  <a:solidFill>
                    <a:srgbClr val="4BAF82"/>
                  </a:solidFill>
                  <a:latin typeface="Telegraf"/>
                  <a:ea typeface="Telegraf"/>
                  <a:cs typeface="Telegraf"/>
                  <a:sym typeface="Telegraf"/>
                </a:rPr>
                <a:t>Part 5:</a:t>
              </a:r>
            </a:p>
          </p:txBody>
        </p:sp>
        <p:sp>
          <p:nvSpPr>
            <p:cNvPr name="TextBox 20" id="20"/>
            <p:cNvSpPr txBox="true"/>
            <p:nvPr/>
          </p:nvSpPr>
          <p:spPr>
            <a:xfrm rot="0">
              <a:off x="0" y="1220277"/>
              <a:ext cx="4706482" cy="890058"/>
            </a:xfrm>
            <a:prstGeom prst="rect">
              <a:avLst/>
            </a:prstGeom>
          </p:spPr>
          <p:txBody>
            <a:bodyPr anchor="t" rtlCol="false" tIns="0" lIns="0" bIns="0" rIns="0">
              <a:spAutoFit/>
            </a:bodyPr>
            <a:lstStyle/>
            <a:p>
              <a:pPr algn="ctr">
                <a:lnSpc>
                  <a:spcPts val="5599"/>
                </a:lnSpc>
              </a:pPr>
              <a:r>
                <a:rPr lang="en-US" sz="3999">
                  <a:solidFill>
                    <a:srgbClr val="FFFFFF"/>
                  </a:solidFill>
                  <a:latin typeface="Helveticish"/>
                  <a:ea typeface="Helveticish"/>
                  <a:cs typeface="Helveticish"/>
                  <a:sym typeface="Helveticish"/>
                </a:rPr>
                <a:t>Data Modeling</a:t>
              </a:r>
            </a:p>
          </p:txBody>
        </p:sp>
      </p:grpSp>
      <p:grpSp>
        <p:nvGrpSpPr>
          <p:cNvPr name="Group 21" id="21"/>
          <p:cNvGrpSpPr/>
          <p:nvPr/>
        </p:nvGrpSpPr>
        <p:grpSpPr>
          <a:xfrm rot="0">
            <a:off x="12891307" y="6634148"/>
            <a:ext cx="4217535" cy="1431620"/>
            <a:chOff x="0" y="0"/>
            <a:chExt cx="5623380" cy="1908827"/>
          </a:xfrm>
        </p:grpSpPr>
        <p:sp>
          <p:nvSpPr>
            <p:cNvPr name="TextBox 22" id="22"/>
            <p:cNvSpPr txBox="true"/>
            <p:nvPr/>
          </p:nvSpPr>
          <p:spPr>
            <a:xfrm rot="0">
              <a:off x="0" y="-228600"/>
              <a:ext cx="5623380" cy="1034627"/>
            </a:xfrm>
            <a:prstGeom prst="rect">
              <a:avLst/>
            </a:prstGeom>
          </p:spPr>
          <p:txBody>
            <a:bodyPr anchor="t" rtlCol="false" tIns="0" lIns="0" bIns="0" rIns="0">
              <a:spAutoFit/>
            </a:bodyPr>
            <a:lstStyle/>
            <a:p>
              <a:pPr algn="ctr">
                <a:lnSpc>
                  <a:spcPts val="6639"/>
                </a:lnSpc>
              </a:pPr>
              <a:r>
                <a:rPr lang="en-US" sz="3999" u="sng">
                  <a:solidFill>
                    <a:srgbClr val="4BAF82"/>
                  </a:solidFill>
                  <a:latin typeface="Telegraf"/>
                  <a:ea typeface="Telegraf"/>
                  <a:cs typeface="Telegraf"/>
                  <a:sym typeface="Telegraf"/>
                </a:rPr>
                <a:t>Part 6:</a:t>
              </a:r>
            </a:p>
          </p:txBody>
        </p:sp>
        <p:sp>
          <p:nvSpPr>
            <p:cNvPr name="TextBox 23" id="23"/>
            <p:cNvSpPr txBox="true"/>
            <p:nvPr/>
          </p:nvSpPr>
          <p:spPr>
            <a:xfrm rot="0">
              <a:off x="0" y="1018768"/>
              <a:ext cx="5623380" cy="890058"/>
            </a:xfrm>
            <a:prstGeom prst="rect">
              <a:avLst/>
            </a:prstGeom>
          </p:spPr>
          <p:txBody>
            <a:bodyPr anchor="t" rtlCol="false" tIns="0" lIns="0" bIns="0" rIns="0">
              <a:spAutoFit/>
            </a:bodyPr>
            <a:lstStyle/>
            <a:p>
              <a:pPr algn="ctr">
                <a:lnSpc>
                  <a:spcPts val="5599"/>
                </a:lnSpc>
              </a:pPr>
              <a:r>
                <a:rPr lang="en-US" sz="3999">
                  <a:solidFill>
                    <a:srgbClr val="FFFFFF"/>
                  </a:solidFill>
                  <a:latin typeface="Helveticish"/>
                  <a:ea typeface="Helveticish"/>
                  <a:cs typeface="Helveticish"/>
                  <a:sym typeface="Helveticish"/>
                </a:rPr>
                <a:t>Conclusion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421400" y="3340871"/>
            <a:ext cx="15605820" cy="4481830"/>
          </a:xfrm>
          <a:prstGeom prst="rect">
            <a:avLst/>
          </a:prstGeom>
        </p:spPr>
        <p:txBody>
          <a:bodyPr anchor="t" rtlCol="false" tIns="0" lIns="0" bIns="0" rIns="0">
            <a:spAutoFit/>
          </a:bodyPr>
          <a:lstStyle/>
          <a:p>
            <a:pPr algn="just">
              <a:lnSpc>
                <a:spcPts val="3919"/>
              </a:lnSpc>
              <a:spcBef>
                <a:spcPct val="0"/>
              </a:spcBef>
            </a:pPr>
            <a:r>
              <a:rPr lang="en-US" sz="2799">
                <a:solidFill>
                  <a:srgbClr val="FFFFFF"/>
                </a:solidFill>
                <a:latin typeface="Telegraf"/>
                <a:ea typeface="Telegraf"/>
                <a:cs typeface="Telegraf"/>
                <a:sym typeface="Telegraf"/>
              </a:rPr>
              <a:t>The sinking of the Titanic in 1912 remains one of the most notable maritime disasters in history, claiming over 1,500 lives, with a multitude of factors affecting passenger survival—such as class, gender, and age—making the analysis of this data particularly intriguing. In this project, I applied machine learning techniques to predict passenger survival from the Titanic disaster. Utilizing the popular dataset from Kaggle, the project aims to uncover the most influential factors in survival outcomes and achieve accurate predictions through data exploration, visualization, and the application of various machine learning models. This work demonstrates proficiency in leveraging machine learning to extract valuable insights from complex datasets.</a:t>
            </a:r>
          </a:p>
        </p:txBody>
      </p:sp>
      <p:sp>
        <p:nvSpPr>
          <p:cNvPr name="TextBox 4" id="4"/>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4</a:t>
            </a:r>
          </a:p>
        </p:txBody>
      </p:sp>
      <p:sp>
        <p:nvSpPr>
          <p:cNvPr name="TextBox 5" id="5"/>
          <p:cNvSpPr txBox="true"/>
          <p:nvPr/>
        </p:nvSpPr>
        <p:spPr>
          <a:xfrm rot="0">
            <a:off x="1421400" y="2274624"/>
            <a:ext cx="7177926" cy="685800"/>
          </a:xfrm>
          <a:prstGeom prst="rect">
            <a:avLst/>
          </a:prstGeom>
        </p:spPr>
        <p:txBody>
          <a:bodyPr anchor="t" rtlCol="false" tIns="0" lIns="0" bIns="0" rIns="0">
            <a:spAutoFit/>
          </a:bodyPr>
          <a:lstStyle/>
          <a:p>
            <a:pPr algn="l">
              <a:lnSpc>
                <a:spcPts val="4950"/>
              </a:lnSpc>
            </a:pPr>
            <a:r>
              <a:rPr lang="en-US" sz="4500">
                <a:solidFill>
                  <a:srgbClr val="FFFFFF"/>
                </a:solidFill>
                <a:latin typeface="Telegraf"/>
                <a:ea typeface="Telegraf"/>
                <a:cs typeface="Telegraf"/>
                <a:sym typeface="Telegraf"/>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93768" y="657486"/>
            <a:ext cx="473823" cy="473823"/>
          </a:xfrm>
          <a:custGeom>
            <a:avLst/>
            <a:gdLst/>
            <a:ahLst/>
            <a:cxnLst/>
            <a:rect r="r" b="b" t="t" l="l"/>
            <a:pathLst>
              <a:path h="473823" w="473823">
                <a:moveTo>
                  <a:pt x="0" y="0"/>
                </a:moveTo>
                <a:lnTo>
                  <a:pt x="473823" y="0"/>
                </a:lnTo>
                <a:lnTo>
                  <a:pt x="473823" y="473823"/>
                </a:lnTo>
                <a:lnTo>
                  <a:pt x="0" y="4738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1811181"/>
            <a:ext cx="16230600" cy="6664638"/>
          </a:xfrm>
          <a:custGeom>
            <a:avLst/>
            <a:gdLst/>
            <a:ahLst/>
            <a:cxnLst/>
            <a:rect r="r" b="b" t="t" l="l"/>
            <a:pathLst>
              <a:path h="6664638" w="16230600">
                <a:moveTo>
                  <a:pt x="0" y="0"/>
                </a:moveTo>
                <a:lnTo>
                  <a:pt x="16230600" y="0"/>
                </a:lnTo>
                <a:lnTo>
                  <a:pt x="16230600" y="6664638"/>
                </a:lnTo>
                <a:lnTo>
                  <a:pt x="0" y="6664638"/>
                </a:lnTo>
                <a:lnTo>
                  <a:pt x="0" y="0"/>
                </a:lnTo>
                <a:close/>
              </a:path>
            </a:pathLst>
          </a:custGeom>
          <a:blipFill>
            <a:blip r:embed="rId5"/>
            <a:stretch>
              <a:fillRect l="0" t="0" r="0" b="0"/>
            </a:stretch>
          </a:blipFill>
        </p:spPr>
      </p:sp>
      <p:sp>
        <p:nvSpPr>
          <p:cNvPr name="TextBox 5" id="5"/>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5</a:t>
            </a:r>
          </a:p>
        </p:txBody>
      </p:sp>
      <p:sp>
        <p:nvSpPr>
          <p:cNvPr name="AutoShape 6" id="6"/>
          <p:cNvSpPr/>
          <p:nvPr/>
        </p:nvSpPr>
        <p:spPr>
          <a:xfrm rot="0">
            <a:off x="0" y="-6646"/>
            <a:ext cx="18288000" cy="1320933"/>
          </a:xfrm>
          <a:prstGeom prst="rect">
            <a:avLst/>
          </a:prstGeom>
          <a:solidFill>
            <a:srgbClr val="4BAF82"/>
          </a:solidFill>
        </p:spPr>
      </p:sp>
      <p:sp>
        <p:nvSpPr>
          <p:cNvPr name="TextBox 7" id="7"/>
          <p:cNvSpPr txBox="true"/>
          <p:nvPr/>
        </p:nvSpPr>
        <p:spPr>
          <a:xfrm rot="0">
            <a:off x="6351319" y="162648"/>
            <a:ext cx="4923354"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Titanic dataset</a:t>
            </a:r>
          </a:p>
        </p:txBody>
      </p:sp>
      <p:sp>
        <p:nvSpPr>
          <p:cNvPr name="TextBox 8" id="8"/>
          <p:cNvSpPr txBox="true"/>
          <p:nvPr/>
        </p:nvSpPr>
        <p:spPr>
          <a:xfrm rot="0">
            <a:off x="1028700" y="8810295"/>
            <a:ext cx="16230600" cy="995680"/>
          </a:xfrm>
          <a:prstGeom prst="rect">
            <a:avLst/>
          </a:prstGeom>
        </p:spPr>
        <p:txBody>
          <a:bodyPr anchor="t" rtlCol="false" tIns="0" lIns="0" bIns="0" rIns="0">
            <a:spAutoFit/>
          </a:bodyPr>
          <a:lstStyle/>
          <a:p>
            <a:pPr algn="ctr">
              <a:lnSpc>
                <a:spcPts val="3920"/>
              </a:lnSpc>
              <a:spcBef>
                <a:spcPct val="0"/>
              </a:spcBef>
            </a:pPr>
            <a:r>
              <a:rPr lang="en-US" sz="2800">
                <a:solidFill>
                  <a:srgbClr val="FFFFFF"/>
                </a:solidFill>
                <a:latin typeface="Helveticish"/>
                <a:ea typeface="Helveticish"/>
                <a:cs typeface="Helveticish"/>
                <a:sym typeface="Helveticish"/>
              </a:rPr>
              <a:t>This dataset has several variables including PassengerId, Survived, Pcalss, Name, Sex, Age, SibSp, Parch, Ticket, Fare, Cabin, and Embarked.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0" y="-6646"/>
            <a:ext cx="18288000" cy="1320933"/>
          </a:xfrm>
          <a:prstGeom prst="rect">
            <a:avLst/>
          </a:prstGeom>
          <a:solidFill>
            <a:srgbClr val="4BAF82"/>
          </a:solidFill>
        </p:spPr>
      </p:sp>
      <p:sp>
        <p:nvSpPr>
          <p:cNvPr name="Freeform 4" id="4"/>
          <p:cNvSpPr/>
          <p:nvPr/>
        </p:nvSpPr>
        <p:spPr>
          <a:xfrm flipH="false" flipV="false" rot="0">
            <a:off x="507332" y="1998747"/>
            <a:ext cx="4654552" cy="7454557"/>
          </a:xfrm>
          <a:custGeom>
            <a:avLst/>
            <a:gdLst/>
            <a:ahLst/>
            <a:cxnLst/>
            <a:rect r="r" b="b" t="t" l="l"/>
            <a:pathLst>
              <a:path h="7454557" w="4654552">
                <a:moveTo>
                  <a:pt x="0" y="0"/>
                </a:moveTo>
                <a:lnTo>
                  <a:pt x="4654552" y="0"/>
                </a:lnTo>
                <a:lnTo>
                  <a:pt x="4654552" y="7454557"/>
                </a:lnTo>
                <a:lnTo>
                  <a:pt x="0" y="7454557"/>
                </a:lnTo>
                <a:lnTo>
                  <a:pt x="0" y="0"/>
                </a:lnTo>
                <a:close/>
              </a:path>
            </a:pathLst>
          </a:custGeom>
          <a:blipFill>
            <a:blip r:embed="rId3"/>
            <a:stretch>
              <a:fillRect l="0" t="0" r="0" b="0"/>
            </a:stretch>
          </a:blipFill>
        </p:spPr>
      </p:sp>
      <p:sp>
        <p:nvSpPr>
          <p:cNvPr name="Freeform 5" id="5"/>
          <p:cNvSpPr/>
          <p:nvPr/>
        </p:nvSpPr>
        <p:spPr>
          <a:xfrm flipH="false" flipV="false" rot="0">
            <a:off x="7358975" y="2049584"/>
            <a:ext cx="4633914" cy="7454557"/>
          </a:xfrm>
          <a:custGeom>
            <a:avLst/>
            <a:gdLst/>
            <a:ahLst/>
            <a:cxnLst/>
            <a:rect r="r" b="b" t="t" l="l"/>
            <a:pathLst>
              <a:path h="7454557" w="4633914">
                <a:moveTo>
                  <a:pt x="0" y="0"/>
                </a:moveTo>
                <a:lnTo>
                  <a:pt x="4633913" y="0"/>
                </a:lnTo>
                <a:lnTo>
                  <a:pt x="4633913" y="7454557"/>
                </a:lnTo>
                <a:lnTo>
                  <a:pt x="0" y="7454557"/>
                </a:lnTo>
                <a:lnTo>
                  <a:pt x="0" y="0"/>
                </a:lnTo>
                <a:close/>
              </a:path>
            </a:pathLst>
          </a:custGeom>
          <a:blipFill>
            <a:blip r:embed="rId4"/>
            <a:stretch>
              <a:fillRect l="0" t="0" r="0" b="0"/>
            </a:stretch>
          </a:blipFill>
        </p:spPr>
      </p:sp>
      <p:sp>
        <p:nvSpPr>
          <p:cNvPr name="AutoShape 6" id="6"/>
          <p:cNvSpPr/>
          <p:nvPr/>
        </p:nvSpPr>
        <p:spPr>
          <a:xfrm rot="0">
            <a:off x="7126157" y="1803743"/>
            <a:ext cx="5099549" cy="7844564"/>
          </a:xfrm>
          <a:prstGeom prst="rect">
            <a:avLst/>
          </a:prstGeom>
          <a:solidFill>
            <a:srgbClr val="FFFFFF">
              <a:alpha val="9804"/>
            </a:srgbClr>
          </a:solidFill>
        </p:spPr>
      </p:sp>
      <p:sp>
        <p:nvSpPr>
          <p:cNvPr name="AutoShape 7" id="7"/>
          <p:cNvSpPr/>
          <p:nvPr/>
        </p:nvSpPr>
        <p:spPr>
          <a:xfrm rot="0">
            <a:off x="284834" y="1803743"/>
            <a:ext cx="5099549" cy="7844564"/>
          </a:xfrm>
          <a:prstGeom prst="rect">
            <a:avLst/>
          </a:prstGeom>
          <a:solidFill>
            <a:srgbClr val="FFFFFF">
              <a:alpha val="9804"/>
            </a:srgbClr>
          </a:solidFill>
        </p:spPr>
      </p:sp>
      <p:grpSp>
        <p:nvGrpSpPr>
          <p:cNvPr name="Group 8" id="8"/>
          <p:cNvGrpSpPr/>
          <p:nvPr/>
        </p:nvGrpSpPr>
        <p:grpSpPr>
          <a:xfrm rot="0">
            <a:off x="12760628" y="1803743"/>
            <a:ext cx="5035190" cy="7844564"/>
            <a:chOff x="0" y="0"/>
            <a:chExt cx="1326141" cy="2066058"/>
          </a:xfrm>
        </p:grpSpPr>
        <p:sp>
          <p:nvSpPr>
            <p:cNvPr name="Freeform 9" id="9"/>
            <p:cNvSpPr/>
            <p:nvPr/>
          </p:nvSpPr>
          <p:spPr>
            <a:xfrm flipH="false" flipV="false" rot="0">
              <a:off x="0" y="0"/>
              <a:ext cx="1326141" cy="2066058"/>
            </a:xfrm>
            <a:custGeom>
              <a:avLst/>
              <a:gdLst/>
              <a:ahLst/>
              <a:cxnLst/>
              <a:rect r="r" b="b" t="t" l="l"/>
              <a:pathLst>
                <a:path h="2066058" w="1326141">
                  <a:moveTo>
                    <a:pt x="0" y="0"/>
                  </a:moveTo>
                  <a:lnTo>
                    <a:pt x="1326141" y="0"/>
                  </a:lnTo>
                  <a:lnTo>
                    <a:pt x="1326141" y="2066058"/>
                  </a:lnTo>
                  <a:lnTo>
                    <a:pt x="0" y="2066058"/>
                  </a:lnTo>
                  <a:close/>
                </a:path>
              </a:pathLst>
            </a:custGeom>
            <a:solidFill>
              <a:srgbClr val="353A38"/>
            </a:solidFill>
          </p:spPr>
        </p:sp>
        <p:sp>
          <p:nvSpPr>
            <p:cNvPr name="TextBox 10" id="10"/>
            <p:cNvSpPr txBox="true"/>
            <p:nvPr/>
          </p:nvSpPr>
          <p:spPr>
            <a:xfrm>
              <a:off x="0" y="-57150"/>
              <a:ext cx="1326141" cy="2123208"/>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0">
            <a:off x="5597865" y="5025941"/>
            <a:ext cx="1314810" cy="13148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4F0D8"/>
            </a:solidFill>
          </p:spPr>
        </p:sp>
        <p:sp>
          <p:nvSpPr>
            <p:cNvPr name="TextBox 13" id="13"/>
            <p:cNvSpPr txBox="true"/>
            <p:nvPr/>
          </p:nvSpPr>
          <p:spPr>
            <a:xfrm>
              <a:off x="0" y="146050"/>
              <a:ext cx="711200" cy="463550"/>
            </a:xfrm>
            <a:prstGeom prst="rect">
              <a:avLst/>
            </a:prstGeom>
          </p:spPr>
          <p:txBody>
            <a:bodyPr anchor="ctr" rtlCol="false" tIns="50800" lIns="50800" bIns="50800" rIns="50800"/>
            <a:lstStyle/>
            <a:p>
              <a:pPr algn="ctr">
                <a:lnSpc>
                  <a:spcPts val="2520"/>
                </a:lnSpc>
              </a:pPr>
            </a:p>
          </p:txBody>
        </p:sp>
      </p:grpSp>
      <p:sp>
        <p:nvSpPr>
          <p:cNvPr name="TextBox 14" id="14"/>
          <p:cNvSpPr txBox="true"/>
          <p:nvPr/>
        </p:nvSpPr>
        <p:spPr>
          <a:xfrm rot="0">
            <a:off x="5161884" y="162648"/>
            <a:ext cx="7302222"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DATA PREPROCESSING</a:t>
            </a:r>
          </a:p>
        </p:txBody>
      </p:sp>
      <p:sp>
        <p:nvSpPr>
          <p:cNvPr name="TextBox 15" id="15"/>
          <p:cNvSpPr txBox="true"/>
          <p:nvPr/>
        </p:nvSpPr>
        <p:spPr>
          <a:xfrm rot="0">
            <a:off x="12824987" y="1756118"/>
            <a:ext cx="4970832" cy="7689215"/>
          </a:xfrm>
          <a:prstGeom prst="rect">
            <a:avLst/>
          </a:prstGeom>
        </p:spPr>
        <p:txBody>
          <a:bodyPr anchor="t" rtlCol="false" tIns="0" lIns="0" bIns="0" rIns="0">
            <a:spAutoFit/>
          </a:bodyPr>
          <a:lstStyle/>
          <a:p>
            <a:pPr algn="ctr">
              <a:lnSpc>
                <a:spcPts val="4060"/>
              </a:lnSpc>
              <a:spcBef>
                <a:spcPct val="0"/>
              </a:spcBef>
            </a:pPr>
            <a:r>
              <a:rPr lang="en-US" sz="2900">
                <a:solidFill>
                  <a:srgbClr val="FFFFFF"/>
                </a:solidFill>
                <a:latin typeface="Bree Serif"/>
                <a:ea typeface="Bree Serif"/>
                <a:cs typeface="Bree Serif"/>
                <a:sym typeface="Bree Serif"/>
              </a:rPr>
              <a:t>Data preprocessing for this dataset involved several steps to ensure its quality and usability. The missing values in the 'Age' variable (numerical) were filled with the median, while the missing values in the 'Embarked' variable (categorical) were replaced with the mode. Additionally, the 'Cabin' variable was dropped due to a high proportion of missing data, making it less reliable for analysis.</a:t>
            </a:r>
          </a:p>
        </p:txBody>
      </p:sp>
      <p:sp>
        <p:nvSpPr>
          <p:cNvPr name="TextBox 16" id="16"/>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360076" y="2756725"/>
            <a:ext cx="6482988" cy="5427618"/>
          </a:xfrm>
          <a:custGeom>
            <a:avLst/>
            <a:gdLst/>
            <a:ahLst/>
            <a:cxnLst/>
            <a:rect r="r" b="b" t="t" l="l"/>
            <a:pathLst>
              <a:path h="5427618" w="6482988">
                <a:moveTo>
                  <a:pt x="0" y="0"/>
                </a:moveTo>
                <a:lnTo>
                  <a:pt x="6482988" y="0"/>
                </a:lnTo>
                <a:lnTo>
                  <a:pt x="6482988" y="5427618"/>
                </a:lnTo>
                <a:lnTo>
                  <a:pt x="0" y="5427618"/>
                </a:lnTo>
                <a:lnTo>
                  <a:pt x="0" y="0"/>
                </a:lnTo>
                <a:close/>
              </a:path>
            </a:pathLst>
          </a:custGeom>
          <a:blipFill>
            <a:blip r:embed="rId3"/>
            <a:stretch>
              <a:fillRect l="0" t="0" r="0" b="0"/>
            </a:stretch>
          </a:blipFill>
        </p:spPr>
      </p:sp>
      <p:sp>
        <p:nvSpPr>
          <p:cNvPr name="AutoShape 4" id="4"/>
          <p:cNvSpPr/>
          <p:nvPr/>
        </p:nvSpPr>
        <p:spPr>
          <a:xfrm rot="0">
            <a:off x="0" y="-6646"/>
            <a:ext cx="18288000" cy="1320933"/>
          </a:xfrm>
          <a:prstGeom prst="rect">
            <a:avLst/>
          </a:prstGeom>
          <a:solidFill>
            <a:srgbClr val="4BAF82"/>
          </a:solidFill>
        </p:spPr>
      </p:sp>
      <p:sp>
        <p:nvSpPr>
          <p:cNvPr name="TextBox 5" id="5"/>
          <p:cNvSpPr txBox="true"/>
          <p:nvPr/>
        </p:nvSpPr>
        <p:spPr>
          <a:xfrm rot="0">
            <a:off x="3601570" y="162648"/>
            <a:ext cx="10422851"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Exploratory Data Analysis (EDA)</a:t>
            </a:r>
          </a:p>
          <a:p>
            <a:pPr algn="ctr">
              <a:lnSpc>
                <a:spcPts val="7279"/>
              </a:lnSpc>
            </a:pPr>
          </a:p>
        </p:txBody>
      </p:sp>
      <p:sp>
        <p:nvSpPr>
          <p:cNvPr name="Freeform 6" id="6"/>
          <p:cNvSpPr/>
          <p:nvPr/>
        </p:nvSpPr>
        <p:spPr>
          <a:xfrm flipH="false" flipV="false" rot="0">
            <a:off x="7238273" y="2756725"/>
            <a:ext cx="4201294" cy="5427618"/>
          </a:xfrm>
          <a:custGeom>
            <a:avLst/>
            <a:gdLst/>
            <a:ahLst/>
            <a:cxnLst/>
            <a:rect r="r" b="b" t="t" l="l"/>
            <a:pathLst>
              <a:path h="5427618" w="4201294">
                <a:moveTo>
                  <a:pt x="0" y="0"/>
                </a:moveTo>
                <a:lnTo>
                  <a:pt x="4201294" y="0"/>
                </a:lnTo>
                <a:lnTo>
                  <a:pt x="4201294" y="5427618"/>
                </a:lnTo>
                <a:lnTo>
                  <a:pt x="0" y="5427618"/>
                </a:lnTo>
                <a:lnTo>
                  <a:pt x="0" y="0"/>
                </a:lnTo>
                <a:close/>
              </a:path>
            </a:pathLst>
          </a:custGeom>
          <a:blipFill>
            <a:blip r:embed="rId4"/>
            <a:stretch>
              <a:fillRect l="0" t="0" r="0" b="0"/>
            </a:stretch>
          </a:blipFill>
        </p:spPr>
      </p:sp>
      <p:sp>
        <p:nvSpPr>
          <p:cNvPr name="TextBox 7" id="7"/>
          <p:cNvSpPr txBox="true"/>
          <p:nvPr/>
        </p:nvSpPr>
        <p:spPr>
          <a:xfrm rot="0">
            <a:off x="11830092" y="3158953"/>
            <a:ext cx="6143659" cy="5025390"/>
          </a:xfrm>
          <a:prstGeom prst="rect">
            <a:avLst/>
          </a:prstGeom>
        </p:spPr>
        <p:txBody>
          <a:bodyPr anchor="t" rtlCol="false" tIns="0" lIns="0" bIns="0" rIns="0">
            <a:spAutoFit/>
          </a:bodyPr>
          <a:lstStyle/>
          <a:p>
            <a:pPr algn="just">
              <a:lnSpc>
                <a:spcPts val="3359"/>
              </a:lnSpc>
              <a:spcBef>
                <a:spcPct val="0"/>
              </a:spcBef>
            </a:pPr>
            <a:r>
              <a:rPr lang="en-US" sz="2400">
                <a:solidFill>
                  <a:srgbClr val="FFFFFF"/>
                </a:solidFill>
                <a:latin typeface="Helveticish"/>
                <a:ea typeface="Helveticish"/>
                <a:cs typeface="Helveticish"/>
                <a:sym typeface="Helveticish"/>
              </a:rPr>
              <a:t>The </a:t>
            </a:r>
            <a:r>
              <a:rPr lang="en-US" b="true" sz="2400">
                <a:solidFill>
                  <a:srgbClr val="FFFFFF"/>
                </a:solidFill>
                <a:latin typeface="Helveticish Bold"/>
                <a:ea typeface="Helveticish Bold"/>
                <a:cs typeface="Helveticish Bold"/>
                <a:sym typeface="Helveticish Bold"/>
              </a:rPr>
              <a:t>Pie Chart</a:t>
            </a:r>
            <a:r>
              <a:rPr lang="en-US" sz="2400">
                <a:solidFill>
                  <a:srgbClr val="FFFFFF"/>
                </a:solidFill>
                <a:latin typeface="Helveticish"/>
                <a:ea typeface="Helveticish"/>
                <a:cs typeface="Helveticish"/>
                <a:sym typeface="Helveticish"/>
              </a:rPr>
              <a:t> reveals that 61.6% of passengers did not survive, while the remaining 38.4% did. Key factors contributing to survival include Sex (27.1%), Fare (26.5%), and Age (25.0%), with females, higher fare passengers, and younger individuals having better chances of survival. This reflects social dynamics during the Titanic tragedy, where women and children were prioritized in rescue efforts, and higher-paying passengers had more accessible lifeboat access.</a:t>
            </a:r>
          </a:p>
        </p:txBody>
      </p:sp>
      <p:sp>
        <p:nvSpPr>
          <p:cNvPr name="TextBox 8" id="8"/>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5400000">
            <a:off x="466915" y="933098"/>
            <a:ext cx="4781622" cy="5715452"/>
          </a:xfrm>
          <a:prstGeom prst="rect">
            <a:avLst/>
          </a:prstGeom>
          <a:solidFill>
            <a:srgbClr val="FFFFFF">
              <a:alpha val="50980"/>
            </a:srgbClr>
          </a:solidFill>
        </p:spPr>
      </p:sp>
      <p:sp>
        <p:nvSpPr>
          <p:cNvPr name="AutoShape 4" id="4"/>
          <p:cNvSpPr/>
          <p:nvPr/>
        </p:nvSpPr>
        <p:spPr>
          <a:xfrm rot="0">
            <a:off x="0" y="-6646"/>
            <a:ext cx="18288000" cy="1320933"/>
          </a:xfrm>
          <a:prstGeom prst="rect">
            <a:avLst/>
          </a:prstGeom>
          <a:solidFill>
            <a:srgbClr val="4BAF82"/>
          </a:solidFill>
        </p:spPr>
      </p:sp>
      <p:sp>
        <p:nvSpPr>
          <p:cNvPr name="AutoShape 5" id="5"/>
          <p:cNvSpPr/>
          <p:nvPr/>
        </p:nvSpPr>
        <p:spPr>
          <a:xfrm rot="5400000">
            <a:off x="13017159" y="933098"/>
            <a:ext cx="4781622" cy="5715452"/>
          </a:xfrm>
          <a:prstGeom prst="rect">
            <a:avLst/>
          </a:prstGeom>
          <a:solidFill>
            <a:srgbClr val="FFFFFF">
              <a:alpha val="50980"/>
            </a:srgbClr>
          </a:solidFill>
        </p:spPr>
      </p:sp>
      <p:sp>
        <p:nvSpPr>
          <p:cNvPr name="AutoShape 6" id="6"/>
          <p:cNvSpPr/>
          <p:nvPr/>
        </p:nvSpPr>
        <p:spPr>
          <a:xfrm rot="5400000">
            <a:off x="6781764" y="831940"/>
            <a:ext cx="4781622" cy="5917768"/>
          </a:xfrm>
          <a:prstGeom prst="rect">
            <a:avLst/>
          </a:prstGeom>
          <a:solidFill>
            <a:srgbClr val="FFFFFF">
              <a:alpha val="50980"/>
            </a:srgbClr>
          </a:solidFill>
        </p:spPr>
      </p:sp>
      <p:sp>
        <p:nvSpPr>
          <p:cNvPr name="TextBox 7" id="7"/>
          <p:cNvSpPr txBox="true"/>
          <p:nvPr/>
        </p:nvSpPr>
        <p:spPr>
          <a:xfrm rot="0">
            <a:off x="3601570" y="162648"/>
            <a:ext cx="10422851"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Exploratory Data Analysis (EDA)</a:t>
            </a:r>
          </a:p>
          <a:p>
            <a:pPr algn="ctr">
              <a:lnSpc>
                <a:spcPts val="7279"/>
              </a:lnSpc>
            </a:pPr>
          </a:p>
        </p:txBody>
      </p:sp>
      <p:sp>
        <p:nvSpPr>
          <p:cNvPr name="Freeform 8" id="8"/>
          <p:cNvSpPr/>
          <p:nvPr/>
        </p:nvSpPr>
        <p:spPr>
          <a:xfrm flipH="false" flipV="false" rot="0">
            <a:off x="200095" y="1670597"/>
            <a:ext cx="5315262" cy="4240454"/>
          </a:xfrm>
          <a:custGeom>
            <a:avLst/>
            <a:gdLst/>
            <a:ahLst/>
            <a:cxnLst/>
            <a:rect r="r" b="b" t="t" l="l"/>
            <a:pathLst>
              <a:path h="4240454" w="5315262">
                <a:moveTo>
                  <a:pt x="0" y="0"/>
                </a:moveTo>
                <a:lnTo>
                  <a:pt x="5315262" y="0"/>
                </a:lnTo>
                <a:lnTo>
                  <a:pt x="5315262" y="4240454"/>
                </a:lnTo>
                <a:lnTo>
                  <a:pt x="0" y="4240454"/>
                </a:lnTo>
                <a:lnTo>
                  <a:pt x="0" y="0"/>
                </a:lnTo>
                <a:close/>
              </a:path>
            </a:pathLst>
          </a:custGeom>
          <a:blipFill>
            <a:blip r:embed="rId3"/>
            <a:stretch>
              <a:fillRect l="0" t="0" r="0" b="0"/>
            </a:stretch>
          </a:blipFill>
        </p:spPr>
      </p:sp>
      <p:sp>
        <p:nvSpPr>
          <p:cNvPr name="Freeform 9" id="9"/>
          <p:cNvSpPr/>
          <p:nvPr/>
        </p:nvSpPr>
        <p:spPr>
          <a:xfrm flipH="false" flipV="false" rot="0">
            <a:off x="12818439" y="1670597"/>
            <a:ext cx="5292154" cy="4240454"/>
          </a:xfrm>
          <a:custGeom>
            <a:avLst/>
            <a:gdLst/>
            <a:ahLst/>
            <a:cxnLst/>
            <a:rect r="r" b="b" t="t" l="l"/>
            <a:pathLst>
              <a:path h="4240454" w="5292154">
                <a:moveTo>
                  <a:pt x="0" y="0"/>
                </a:moveTo>
                <a:lnTo>
                  <a:pt x="5292153" y="0"/>
                </a:lnTo>
                <a:lnTo>
                  <a:pt x="5292153" y="4240454"/>
                </a:lnTo>
                <a:lnTo>
                  <a:pt x="0" y="4240454"/>
                </a:lnTo>
                <a:lnTo>
                  <a:pt x="0" y="0"/>
                </a:lnTo>
                <a:close/>
              </a:path>
            </a:pathLst>
          </a:custGeom>
          <a:blipFill>
            <a:blip r:embed="rId4"/>
            <a:stretch>
              <a:fillRect l="0" t="0" r="0" b="0"/>
            </a:stretch>
          </a:blipFill>
        </p:spPr>
      </p:sp>
      <p:sp>
        <p:nvSpPr>
          <p:cNvPr name="Freeform 10" id="10"/>
          <p:cNvSpPr/>
          <p:nvPr/>
        </p:nvSpPr>
        <p:spPr>
          <a:xfrm flipH="false" flipV="false" rot="0">
            <a:off x="6465870" y="1670597"/>
            <a:ext cx="5333957" cy="4240454"/>
          </a:xfrm>
          <a:custGeom>
            <a:avLst/>
            <a:gdLst/>
            <a:ahLst/>
            <a:cxnLst/>
            <a:rect r="r" b="b" t="t" l="l"/>
            <a:pathLst>
              <a:path h="4240454" w="5333957">
                <a:moveTo>
                  <a:pt x="0" y="0"/>
                </a:moveTo>
                <a:lnTo>
                  <a:pt x="5333956" y="0"/>
                </a:lnTo>
                <a:lnTo>
                  <a:pt x="5333956" y="4240454"/>
                </a:lnTo>
                <a:lnTo>
                  <a:pt x="0" y="4240454"/>
                </a:lnTo>
                <a:lnTo>
                  <a:pt x="0" y="0"/>
                </a:lnTo>
                <a:close/>
              </a:path>
            </a:pathLst>
          </a:custGeom>
          <a:blipFill>
            <a:blip r:embed="rId5"/>
            <a:stretch>
              <a:fillRect l="0" t="0" r="0" b="0"/>
            </a:stretch>
          </a:blipFill>
        </p:spPr>
      </p:sp>
      <p:sp>
        <p:nvSpPr>
          <p:cNvPr name="TextBox 11" id="11"/>
          <p:cNvSpPr txBox="true"/>
          <p:nvPr/>
        </p:nvSpPr>
        <p:spPr>
          <a:xfrm rot="0">
            <a:off x="6236212" y="6505485"/>
            <a:ext cx="5715452" cy="25012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Bree Serif"/>
                <a:ea typeface="Bree Serif"/>
                <a:cs typeface="Bree Serif"/>
                <a:sym typeface="Bree Serif"/>
              </a:rPr>
              <a:t>The histogram illustrating that passengers with higher fare amounts were more likely to survive than those who had lower fare expenses. This trend emphasizes the correlation between fare cost and survival chance.</a:t>
            </a:r>
          </a:p>
        </p:txBody>
      </p:sp>
      <p:sp>
        <p:nvSpPr>
          <p:cNvPr name="TextBox 12" id="12"/>
          <p:cNvSpPr txBox="true"/>
          <p:nvPr/>
        </p:nvSpPr>
        <p:spPr>
          <a:xfrm rot="0">
            <a:off x="0" y="6295935"/>
            <a:ext cx="5715452" cy="333946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Bree Serif"/>
                <a:ea typeface="Bree Serif"/>
                <a:cs typeface="Bree Serif"/>
                <a:sym typeface="Bree Serif"/>
              </a:rPr>
              <a:t>T</a:t>
            </a:r>
            <a:r>
              <a:rPr lang="en-US" sz="2399">
                <a:solidFill>
                  <a:srgbClr val="FFFFFF"/>
                </a:solidFill>
                <a:latin typeface="Bree Serif"/>
                <a:ea typeface="Bree Serif"/>
                <a:cs typeface="Bree Serif"/>
                <a:sym typeface="Bree Serif"/>
              </a:rPr>
              <a:t>he bar plot analysis reveals that the percentage of survivors among female passengers is considerably higher than that of male passengers. This highlights the importance of gender in survival rates during the Titanic disaster, indicating that women had a more favorable chance of survival.</a:t>
            </a:r>
          </a:p>
        </p:txBody>
      </p:sp>
      <p:sp>
        <p:nvSpPr>
          <p:cNvPr name="TextBox 13" id="13"/>
          <p:cNvSpPr txBox="true"/>
          <p:nvPr/>
        </p:nvSpPr>
        <p:spPr>
          <a:xfrm rot="0">
            <a:off x="12475539" y="6515010"/>
            <a:ext cx="5715452" cy="29108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ns Bold"/>
                <a:ea typeface="Open Sans Bold"/>
                <a:cs typeface="Open Sans Bold"/>
                <a:sym typeface="Open Sans Bold"/>
              </a:rPr>
              <a:t>The boxplot shows that the ages of survivors (Survived = 1) are generally lower than those of non-survivors (Survived = 0). This suggests that younger passengers were more likely to survive, possibly because children were prioritized for rescue.</a:t>
            </a:r>
          </a:p>
        </p:txBody>
      </p:sp>
      <p:sp>
        <p:nvSpPr>
          <p:cNvPr name="TextBox 14" id="14"/>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93768" y="657486"/>
            <a:ext cx="473823" cy="473823"/>
          </a:xfrm>
          <a:custGeom>
            <a:avLst/>
            <a:gdLst/>
            <a:ahLst/>
            <a:cxnLst/>
            <a:rect r="r" b="b" t="t" l="l"/>
            <a:pathLst>
              <a:path h="473823" w="473823">
                <a:moveTo>
                  <a:pt x="0" y="0"/>
                </a:moveTo>
                <a:lnTo>
                  <a:pt x="473823" y="0"/>
                </a:lnTo>
                <a:lnTo>
                  <a:pt x="473823" y="473823"/>
                </a:lnTo>
                <a:lnTo>
                  <a:pt x="0" y="4738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3434" y="2387113"/>
            <a:ext cx="7871866" cy="6522245"/>
          </a:xfrm>
          <a:custGeom>
            <a:avLst/>
            <a:gdLst/>
            <a:ahLst/>
            <a:cxnLst/>
            <a:rect r="r" b="b" t="t" l="l"/>
            <a:pathLst>
              <a:path h="6522245" w="7871866">
                <a:moveTo>
                  <a:pt x="0" y="0"/>
                </a:moveTo>
                <a:lnTo>
                  <a:pt x="7871866" y="0"/>
                </a:lnTo>
                <a:lnTo>
                  <a:pt x="7871866" y="6522245"/>
                </a:lnTo>
                <a:lnTo>
                  <a:pt x="0" y="6522245"/>
                </a:lnTo>
                <a:lnTo>
                  <a:pt x="0" y="0"/>
                </a:lnTo>
                <a:close/>
              </a:path>
            </a:pathLst>
          </a:custGeom>
          <a:blipFill>
            <a:blip r:embed="rId5"/>
            <a:stretch>
              <a:fillRect l="-2031" t="0" r="0" b="-3170"/>
            </a:stretch>
          </a:blipFill>
        </p:spPr>
      </p:sp>
      <p:sp>
        <p:nvSpPr>
          <p:cNvPr name="TextBox 5" id="5"/>
          <p:cNvSpPr txBox="true"/>
          <p:nvPr/>
        </p:nvSpPr>
        <p:spPr>
          <a:xfrm rot="0">
            <a:off x="12893591" y="702945"/>
            <a:ext cx="4900641"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Your Agency or Department Name</a:t>
            </a:r>
          </a:p>
        </p:txBody>
      </p:sp>
      <p:sp>
        <p:nvSpPr>
          <p:cNvPr name="AutoShape 6" id="6"/>
          <p:cNvSpPr/>
          <p:nvPr/>
        </p:nvSpPr>
        <p:spPr>
          <a:xfrm rot="0">
            <a:off x="0" y="-6646"/>
            <a:ext cx="18288000" cy="1320933"/>
          </a:xfrm>
          <a:prstGeom prst="rect">
            <a:avLst/>
          </a:prstGeom>
          <a:solidFill>
            <a:srgbClr val="4BAF82"/>
          </a:solidFill>
        </p:spPr>
      </p:sp>
      <p:sp>
        <p:nvSpPr>
          <p:cNvPr name="TextBox 7" id="7"/>
          <p:cNvSpPr txBox="true"/>
          <p:nvPr/>
        </p:nvSpPr>
        <p:spPr>
          <a:xfrm rot="0">
            <a:off x="16260207" y="9508626"/>
            <a:ext cx="1534025" cy="325755"/>
          </a:xfrm>
          <a:prstGeom prst="rect">
            <a:avLst/>
          </a:prstGeom>
        </p:spPr>
        <p:txBody>
          <a:bodyPr anchor="t" rtlCol="false" tIns="0" lIns="0" bIns="0" rIns="0">
            <a:spAutoFit/>
          </a:bodyPr>
          <a:lstStyle/>
          <a:p>
            <a:pPr algn="r">
              <a:lnSpc>
                <a:spcPts val="2520"/>
              </a:lnSpc>
              <a:spcBef>
                <a:spcPct val="0"/>
              </a:spcBef>
            </a:pPr>
            <a:r>
              <a:rPr lang="en-US" sz="1800">
                <a:solidFill>
                  <a:srgbClr val="FFFFFF">
                    <a:alpha val="69804"/>
                  </a:srgbClr>
                </a:solidFill>
                <a:latin typeface="Helveticish"/>
                <a:ea typeface="Helveticish"/>
                <a:cs typeface="Helveticish"/>
                <a:sym typeface="Helveticish"/>
              </a:rPr>
              <a:t>9</a:t>
            </a:r>
          </a:p>
        </p:txBody>
      </p:sp>
      <p:sp>
        <p:nvSpPr>
          <p:cNvPr name="TextBox 8" id="8"/>
          <p:cNvSpPr txBox="true"/>
          <p:nvPr/>
        </p:nvSpPr>
        <p:spPr>
          <a:xfrm rot="0">
            <a:off x="493768" y="9508626"/>
            <a:ext cx="3400294"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alpha val="69804"/>
                  </a:srgbClr>
                </a:solidFill>
                <a:latin typeface="Helveticish"/>
                <a:ea typeface="Helveticish"/>
                <a:cs typeface="Helveticish"/>
                <a:sym typeface="Helveticish"/>
              </a:rPr>
              <a:t>SDG Progress Report 2025</a:t>
            </a:r>
          </a:p>
        </p:txBody>
      </p:sp>
      <p:sp>
        <p:nvSpPr>
          <p:cNvPr name="TextBox 9" id="9"/>
          <p:cNvSpPr txBox="true"/>
          <p:nvPr/>
        </p:nvSpPr>
        <p:spPr>
          <a:xfrm rot="0">
            <a:off x="3601570" y="162648"/>
            <a:ext cx="10422851"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Exploratory Data Analysis (EDA)</a:t>
            </a:r>
          </a:p>
          <a:p>
            <a:pPr algn="ctr">
              <a:lnSpc>
                <a:spcPts val="7279"/>
              </a:lnSpc>
            </a:pPr>
          </a:p>
        </p:txBody>
      </p:sp>
      <p:sp>
        <p:nvSpPr>
          <p:cNvPr name="TextBox 10" id="10"/>
          <p:cNvSpPr txBox="true"/>
          <p:nvPr/>
        </p:nvSpPr>
        <p:spPr>
          <a:xfrm rot="0">
            <a:off x="8425771" y="2507051"/>
            <a:ext cx="9368461" cy="5818337"/>
          </a:xfrm>
          <a:prstGeom prst="rect">
            <a:avLst/>
          </a:prstGeom>
        </p:spPr>
        <p:txBody>
          <a:bodyPr anchor="t" rtlCol="false" tIns="0" lIns="0" bIns="0" rIns="0">
            <a:spAutoFit/>
          </a:bodyPr>
          <a:lstStyle/>
          <a:p>
            <a:pPr algn="just">
              <a:lnSpc>
                <a:spcPts val="3585"/>
              </a:lnSpc>
              <a:spcBef>
                <a:spcPct val="0"/>
              </a:spcBef>
            </a:pPr>
            <a:r>
              <a:rPr lang="en-US" sz="2561">
                <a:solidFill>
                  <a:srgbClr val="FFFFFF"/>
                </a:solidFill>
                <a:latin typeface="Open Sans"/>
                <a:ea typeface="Open Sans"/>
                <a:cs typeface="Open Sans"/>
                <a:sym typeface="Open Sans"/>
              </a:rPr>
              <a:t>This correlation matrix shows that:</a:t>
            </a:r>
          </a:p>
          <a:p>
            <a:pPr algn="just">
              <a:lnSpc>
                <a:spcPts val="3585"/>
              </a:lnSpc>
              <a:spcBef>
                <a:spcPct val="0"/>
              </a:spcBef>
            </a:pPr>
          </a:p>
          <a:p>
            <a:pPr algn="just">
              <a:lnSpc>
                <a:spcPts val="3585"/>
              </a:lnSpc>
              <a:spcBef>
                <a:spcPct val="0"/>
              </a:spcBef>
            </a:pPr>
            <a:r>
              <a:rPr lang="en-US" sz="2561">
                <a:solidFill>
                  <a:srgbClr val="FFFFFF"/>
                </a:solidFill>
                <a:latin typeface="Open Sans"/>
                <a:ea typeface="Open Sans"/>
                <a:cs typeface="Open Sans"/>
                <a:sym typeface="Open Sans"/>
              </a:rPr>
              <a:t>Survival is positively correlated with Fare (0.26), suggesting higher ticket prices are associated with higher survival chances, and negatively correlated with Pclass (-0.34), indicating lower class passengers had lower survival rates.</a:t>
            </a:r>
          </a:p>
          <a:p>
            <a:pPr algn="just">
              <a:lnSpc>
                <a:spcPts val="3585"/>
              </a:lnSpc>
              <a:spcBef>
                <a:spcPct val="0"/>
              </a:spcBef>
            </a:pPr>
          </a:p>
          <a:p>
            <a:pPr algn="just">
              <a:lnSpc>
                <a:spcPts val="3585"/>
              </a:lnSpc>
              <a:spcBef>
                <a:spcPct val="0"/>
              </a:spcBef>
            </a:pPr>
            <a:r>
              <a:rPr lang="en-US" sz="2561">
                <a:solidFill>
                  <a:srgbClr val="FFFFFF"/>
                </a:solidFill>
                <a:latin typeface="Open Sans"/>
                <a:ea typeface="Open Sans"/>
                <a:cs typeface="Open Sans"/>
                <a:sym typeface="Open Sans"/>
              </a:rPr>
              <a:t>Pclass has a strong negative correlation with Fare (-0.55), meaning lower-class tickets tend to be cheaper.</a:t>
            </a:r>
          </a:p>
          <a:p>
            <a:pPr algn="just">
              <a:lnSpc>
                <a:spcPts val="3585"/>
              </a:lnSpc>
              <a:spcBef>
                <a:spcPct val="0"/>
              </a:spcBef>
            </a:pPr>
          </a:p>
          <a:p>
            <a:pPr algn="just">
              <a:lnSpc>
                <a:spcPts val="3585"/>
              </a:lnSpc>
              <a:spcBef>
                <a:spcPct val="0"/>
              </a:spcBef>
            </a:pPr>
            <a:r>
              <a:rPr lang="en-US" sz="2561">
                <a:solidFill>
                  <a:srgbClr val="FFFFFF"/>
                </a:solidFill>
                <a:latin typeface="Open Sans"/>
                <a:ea typeface="Open Sans"/>
                <a:cs typeface="Open Sans"/>
                <a:sym typeface="Open Sans"/>
              </a:rPr>
              <a:t>SibSp and Parch are moderately correlated (0.41), indicating that passengers traveling with siblings/spouses often traveled with parents/children as well.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DAGUr-Gi5SI</dc:identifier>
  <dcterms:modified xsi:type="dcterms:W3CDTF">2011-08-01T06:04:30Z</dcterms:modified>
  <cp:revision>1</cp:revision>
  <dc:title>Titanic</dc:title>
</cp:coreProperties>
</file>